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41" r:id="rId5"/>
    <p:sldId id="363" r:id="rId6"/>
    <p:sldId id="364" r:id="rId7"/>
    <p:sldId id="365" r:id="rId8"/>
    <p:sldId id="2147473136" r:id="rId9"/>
    <p:sldId id="2147473143" r:id="rId10"/>
    <p:sldId id="2147473137" r:id="rId11"/>
    <p:sldId id="2147473139" r:id="rId12"/>
    <p:sldId id="2147473140" r:id="rId13"/>
    <p:sldId id="2147473141" r:id="rId14"/>
    <p:sldId id="2147473138"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FF"/>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27680B-EF1B-4476-BE9B-43203DEBDA89}" v="33" dt="2023-06-02T09:37:18.1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31" autoAdjust="0"/>
    <p:restoredTop sz="94648" autoAdjust="0"/>
  </p:normalViewPr>
  <p:slideViewPr>
    <p:cSldViewPr snapToGrid="0">
      <p:cViewPr varScale="1">
        <p:scale>
          <a:sx n="62" d="100"/>
          <a:sy n="62" d="100"/>
        </p:scale>
        <p:origin x="728" y="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TSG SA Meeting #SP-100	</a:t>
            </a:r>
          </a:p>
          <a:p>
            <a:pPr eaLnBrk="1" hangingPunct="1">
              <a:defRPr/>
            </a:pPr>
            <a:r>
              <a:rPr lang="sv-SE" altLang="en-US" sz="1200" b="1" dirty="0">
                <a:latin typeface="Arial "/>
              </a:rPr>
              <a:t>12 - 16 June, 2023, Taipei</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1" y="133350"/>
            <a:ext cx="2190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SP-230019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b="1" dirty="0"/>
              <a:t>Rakuten Mobile’s view</a:t>
            </a:r>
            <a:br>
              <a:rPr lang="en-GB" altLang="en-US" b="1" dirty="0"/>
            </a:br>
            <a:r>
              <a:rPr lang="en-GB" altLang="en-US" b="1" dirty="0"/>
              <a:t>on Release 19</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Rakuten Mobile</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b="1" dirty="0"/>
              <a:t>Energy Efficiency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25323" y="1762700"/>
            <a:ext cx="11734800" cy="4592010"/>
          </a:xfrm>
        </p:spPr>
        <p:txBody>
          <a:bodyPr/>
          <a:lstStyle/>
          <a:p>
            <a:pPr algn="l"/>
            <a:r>
              <a:rPr lang="en-US" altLang="ja-JP" sz="2400" b="1" dirty="0"/>
              <a:t>At Rakuten, NES: Network Energy Savings and EE: Energy Efficiency is a top priority. </a:t>
            </a:r>
          </a:p>
          <a:p>
            <a:pPr algn="l">
              <a:buFont typeface="Wingdings" panose="05000000000000000000" pitchFamily="2" charset="2"/>
              <a:buChar char="Ø"/>
            </a:pPr>
            <a:r>
              <a:rPr lang="en-US" altLang="ja-JP" sz="2000" dirty="0"/>
              <a:t>Energy consumption in MNOs significantly affects operational costs and environmental sustainability, subject to the used energy generation mix. To advance sustainability, it's imperative for SA2 to devise strategies to minimize 5G system's energy use within the 3GPP framework. Furthermore, SA2 should consider the outcomes of SA1's ongoing "Energy Efficiency as service criteria" work for better understanding and alignment of our efficiency goals. </a:t>
            </a:r>
            <a:endParaRPr lang="en-US" altLang="ja-JP" sz="2400" dirty="0"/>
          </a:p>
          <a:p>
            <a:pPr marL="457200" lvl="1" indent="0">
              <a:buNone/>
            </a:pPr>
            <a:r>
              <a:rPr lang="en-US" altLang="ja-JP" sz="2000" b="1" dirty="0"/>
              <a:t>Potential</a:t>
            </a:r>
            <a:r>
              <a:rPr lang="ja-JP" altLang="en-US" sz="2000" b="1" dirty="0"/>
              <a:t> </a:t>
            </a:r>
            <a:r>
              <a:rPr lang="en-US" altLang="ja-JP" sz="2000" b="1" dirty="0"/>
              <a:t>Key Issues</a:t>
            </a:r>
          </a:p>
          <a:p>
            <a:pPr lvl="1"/>
            <a:r>
              <a:rPr lang="en-IN" sz="2000" b="1" dirty="0">
                <a:solidFill>
                  <a:srgbClr val="000000"/>
                </a:solidFill>
                <a:effectLst/>
              </a:rPr>
              <a:t>Investigate architectural impacts </a:t>
            </a:r>
          </a:p>
          <a:p>
            <a:pPr lvl="1"/>
            <a:r>
              <a:rPr lang="en-US" altLang="ja-JP" sz="2000" b="1" i="0" dirty="0"/>
              <a:t>Study necessary enhancement to support energy efficiency and/or savings functions defined in other groups (RAN3 and SA5).</a:t>
            </a:r>
          </a:p>
          <a:p>
            <a:pPr lvl="1"/>
            <a:r>
              <a:rPr lang="en-US" altLang="ja-JP" sz="2000" b="1" i="0" dirty="0"/>
              <a:t>Enhancement of the 5GS procedures to leverage the 5GC Network Functions energy states defined by SA5 to reduce the network energy consumption.</a:t>
            </a:r>
          </a:p>
          <a:p>
            <a:pPr lvl="1"/>
            <a:r>
              <a:rPr lang="en-US" altLang="ja-JP" sz="2000" b="1" dirty="0"/>
              <a:t>NF Energy Consumption &amp; Efficiency as service criteria</a:t>
            </a:r>
          </a:p>
          <a:p>
            <a:pPr lvl="1"/>
            <a:r>
              <a:rPr lang="en-US" altLang="ja-JP" sz="2000" b="1" i="0" dirty="0">
                <a:effectLst/>
              </a:rPr>
              <a:t>NWDAF assisted energy saving</a:t>
            </a:r>
          </a:p>
          <a:p>
            <a:pPr lvl="1">
              <a:buFontTx/>
              <a:buChar char="-"/>
            </a:pPr>
            <a:endParaRPr lang="en-US" altLang="ja-JP" sz="1600" i="0" dirty="0"/>
          </a:p>
          <a:p>
            <a:pPr lvl="1">
              <a:buFontTx/>
              <a:buChar char="-"/>
            </a:pPr>
            <a:endParaRPr lang="en-US" altLang="ja-JP" sz="2000" i="0" dirty="0">
              <a:latin typeface="Helvetica" pitchFamily="2" charset="0"/>
            </a:endParaRPr>
          </a:p>
          <a:p>
            <a:pPr lvl="1"/>
            <a:endParaRPr lang="en-US" altLang="ja-JP" sz="2000" dirty="0"/>
          </a:p>
          <a:p>
            <a:pPr marL="457200" lvl="1" indent="0">
              <a:buNone/>
            </a:pPr>
            <a:endParaRPr lang="en-US" altLang="ja-JP" sz="2000" b="0" i="0" dirty="0">
              <a:effectLst/>
            </a:endParaRPr>
          </a:p>
          <a:p>
            <a:pPr algn="l"/>
            <a:endParaRPr lang="en-US" altLang="ja-JP" sz="2400" dirty="0"/>
          </a:p>
        </p:txBody>
      </p:sp>
    </p:spTree>
    <p:extLst>
      <p:ext uri="{BB962C8B-B14F-4D97-AF65-F5344CB8AC3E}">
        <p14:creationId xmlns:p14="http://schemas.microsoft.com/office/powerpoint/2010/main" val="213125748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b="1" dirty="0"/>
              <a:t>Rakuten Mobile Interested Features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435006" y="1825625"/>
            <a:ext cx="10918794" cy="4351338"/>
          </a:xfrm>
        </p:spPr>
        <p:txBody>
          <a:bodyPr/>
          <a:lstStyle/>
          <a:p>
            <a:r>
              <a:rPr kumimoji="1" lang="en-US" altLang="ja-JP" b="1" dirty="0">
                <a:highlight>
                  <a:srgbClr val="FF00FF"/>
                </a:highlight>
              </a:rPr>
              <a:t>Universal Coverage </a:t>
            </a:r>
            <a:r>
              <a:rPr kumimoji="1" lang="en-US" altLang="ja-JP" b="1" u="sng" dirty="0">
                <a:solidFill>
                  <a:srgbClr val="C00000"/>
                </a:solidFill>
                <a:highlight>
                  <a:srgbClr val="FF00FF"/>
                </a:highlight>
              </a:rPr>
              <a:t>toward Beyond 5G/6G!</a:t>
            </a:r>
          </a:p>
          <a:p>
            <a:pPr marL="742950" lvl="1" indent="-285750">
              <a:buFontTx/>
              <a:buChar char="-"/>
            </a:pPr>
            <a:r>
              <a:rPr lang="en-US" altLang="ja-JP" dirty="0"/>
              <a:t>IAB/MBSR</a:t>
            </a:r>
            <a:r>
              <a:rPr lang="ja-JP" altLang="en-US" dirty="0"/>
              <a:t> </a:t>
            </a:r>
            <a:r>
              <a:rPr lang="en-US" altLang="ja-JP" dirty="0"/>
              <a:t>enhancement</a:t>
            </a:r>
            <a:endParaRPr lang="en-US" altLang="ja-JP" i="1" dirty="0"/>
          </a:p>
          <a:p>
            <a:pPr marL="742950" lvl="1" indent="-285750">
              <a:buFontTx/>
              <a:buChar char="-"/>
            </a:pPr>
            <a:r>
              <a:rPr lang="en-US" altLang="ja-JP" dirty="0"/>
              <a:t>Enhancement across NTNs or TN&amp;NTN </a:t>
            </a:r>
          </a:p>
          <a:p>
            <a:r>
              <a:rPr lang="en-US" altLang="ja-JP" b="1" dirty="0">
                <a:highlight>
                  <a:srgbClr val="FF00FF"/>
                </a:highlight>
              </a:rPr>
              <a:t>Potential new Services </a:t>
            </a:r>
            <a:r>
              <a:rPr lang="en-US" altLang="ja-JP" b="1" i="0" dirty="0">
                <a:effectLst/>
                <a:highlight>
                  <a:srgbClr val="FF00FF"/>
                </a:highlight>
                <a:latin typeface="Söhne"/>
              </a:rPr>
              <a:t>valuable with 5GS </a:t>
            </a:r>
            <a:r>
              <a:rPr lang="en-US" altLang="ja-JP" b="1" i="0" u="sng" dirty="0">
                <a:solidFill>
                  <a:srgbClr val="C00000"/>
                </a:solidFill>
                <a:effectLst/>
                <a:highlight>
                  <a:srgbClr val="FF00FF"/>
                </a:highlight>
                <a:latin typeface="Söhne"/>
              </a:rPr>
              <a:t>toward </a:t>
            </a:r>
            <a:r>
              <a:rPr lang="en-US" altLang="ja-JP" b="1" u="sng" dirty="0">
                <a:solidFill>
                  <a:srgbClr val="C00000"/>
                </a:solidFill>
                <a:highlight>
                  <a:srgbClr val="FF00FF"/>
                </a:highlight>
                <a:latin typeface="Söhne"/>
              </a:rPr>
              <a:t>Beyond 5G/</a:t>
            </a:r>
            <a:r>
              <a:rPr lang="en-US" altLang="ja-JP" b="1" i="0" u="sng" dirty="0">
                <a:solidFill>
                  <a:srgbClr val="C00000"/>
                </a:solidFill>
                <a:effectLst/>
                <a:highlight>
                  <a:srgbClr val="FF00FF"/>
                </a:highlight>
                <a:latin typeface="Söhne"/>
              </a:rPr>
              <a:t>6G!</a:t>
            </a:r>
            <a:endParaRPr lang="en-US" altLang="ja-JP" b="1" u="sng" dirty="0">
              <a:solidFill>
                <a:srgbClr val="C00000"/>
              </a:solidFill>
              <a:highlight>
                <a:srgbClr val="FF00FF"/>
              </a:highlight>
            </a:endParaRPr>
          </a:p>
          <a:p>
            <a:pPr marL="742950" lvl="1" indent="-285750">
              <a:buFontTx/>
              <a:buChar char="-"/>
            </a:pPr>
            <a:r>
              <a:rPr lang="en-US" altLang="ja-JP" dirty="0"/>
              <a:t>Sensing </a:t>
            </a:r>
          </a:p>
          <a:p>
            <a:pPr marL="742950" lvl="1" indent="-285750">
              <a:buFontTx/>
              <a:buChar char="-"/>
            </a:pPr>
            <a:r>
              <a:rPr lang="en-US" altLang="ja-JP" dirty="0"/>
              <a:t>Metaverse</a:t>
            </a:r>
            <a:endParaRPr lang="en-US" altLang="ja-JP" sz="2400" dirty="0"/>
          </a:p>
          <a:p>
            <a:r>
              <a:rPr lang="en-US" altLang="ja-JP" b="1" dirty="0">
                <a:highlight>
                  <a:srgbClr val="FF00FF"/>
                </a:highlight>
              </a:rPr>
              <a:t>Intelligence </a:t>
            </a:r>
            <a:r>
              <a:rPr lang="en-US" altLang="ja-JP" b="1" i="0" u="sng" dirty="0">
                <a:solidFill>
                  <a:srgbClr val="C00000"/>
                </a:solidFill>
                <a:effectLst/>
                <a:highlight>
                  <a:srgbClr val="FF00FF"/>
                </a:highlight>
                <a:latin typeface="Söhne"/>
              </a:rPr>
              <a:t>toward Beyond 5G/6G!</a:t>
            </a:r>
            <a:endParaRPr lang="en-US" altLang="ja-JP" b="1" u="sng" dirty="0">
              <a:solidFill>
                <a:srgbClr val="C00000"/>
              </a:solidFill>
              <a:highlight>
                <a:srgbClr val="FF00FF"/>
              </a:highlight>
            </a:endParaRPr>
          </a:p>
          <a:p>
            <a:pPr marL="742950" lvl="1" indent="-285750">
              <a:buFontTx/>
              <a:buChar char="-"/>
            </a:pPr>
            <a:r>
              <a:rPr lang="en-US" altLang="ja-JP" dirty="0"/>
              <a:t>AI/ML</a:t>
            </a:r>
          </a:p>
          <a:p>
            <a:r>
              <a:rPr lang="en-US" altLang="ja-JP" b="1" dirty="0">
                <a:highlight>
                  <a:srgbClr val="FF00FF"/>
                </a:highlight>
              </a:rPr>
              <a:t>Energy Efficiency </a:t>
            </a:r>
            <a:r>
              <a:rPr lang="en-US" altLang="ja-JP" b="1" i="0" u="sng" dirty="0">
                <a:solidFill>
                  <a:srgbClr val="C00000"/>
                </a:solidFill>
                <a:effectLst/>
                <a:highlight>
                  <a:srgbClr val="FF00FF"/>
                </a:highlight>
                <a:latin typeface="Söhne"/>
              </a:rPr>
              <a:t>toward Beyond 5G/6G!</a:t>
            </a:r>
            <a:endParaRPr lang="en-US" altLang="ja-JP" b="1" u="sng" dirty="0">
              <a:solidFill>
                <a:srgbClr val="C00000"/>
              </a:solidFill>
              <a:highlight>
                <a:srgbClr val="FF00FF"/>
              </a:highlight>
            </a:endParaRPr>
          </a:p>
          <a:p>
            <a:pPr marL="742950" lvl="1" indent="-285750">
              <a:buFontTx/>
              <a:buChar char="-"/>
            </a:pPr>
            <a:r>
              <a:rPr lang="en-US" altLang="ja-JP" dirty="0"/>
              <a:t>Energy Efficiency</a:t>
            </a:r>
            <a:endParaRPr lang="en-US" altLang="en-US" dirty="0"/>
          </a:p>
          <a:p>
            <a:pPr marL="457200" lvl="1" indent="0">
              <a:buNone/>
            </a:pPr>
            <a:endParaRPr lang="en-US" altLang="en-US" dirty="0"/>
          </a:p>
          <a:p>
            <a:endParaRPr lang="en-US" altLang="en-US" dirty="0"/>
          </a:p>
        </p:txBody>
      </p:sp>
    </p:spTree>
    <p:extLst>
      <p:ext uri="{BB962C8B-B14F-4D97-AF65-F5344CB8AC3E}">
        <p14:creationId xmlns:p14="http://schemas.microsoft.com/office/powerpoint/2010/main" val="240346756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b="1"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b="1" dirty="0"/>
              <a:t>Rakuten Mobile's Perspective on Release 19 and the Transition to Beyond 5G/6G</a:t>
            </a:r>
          </a:p>
          <a:p>
            <a:r>
              <a:rPr lang="en-US" b="1" dirty="0"/>
              <a:t>Key Features of Interest for Rakuten Mobile</a:t>
            </a:r>
          </a:p>
          <a:p>
            <a:pPr lvl="1"/>
            <a:r>
              <a:rPr lang="en-US" altLang="en-US" sz="4000" b="1" dirty="0">
                <a:highlight>
                  <a:srgbClr val="FF00FF"/>
                </a:highlight>
              </a:rPr>
              <a:t>Universal Coverage</a:t>
            </a:r>
          </a:p>
          <a:p>
            <a:pPr lvl="1"/>
            <a:r>
              <a:rPr lang="en-US" altLang="en-US" sz="4000" b="1" dirty="0">
                <a:highlight>
                  <a:srgbClr val="FF00FF"/>
                </a:highlight>
              </a:rPr>
              <a:t>Potential new services valuable with 5GS</a:t>
            </a:r>
          </a:p>
          <a:p>
            <a:pPr lvl="1"/>
            <a:r>
              <a:rPr lang="en-US" altLang="en-US" sz="4000" b="1" dirty="0">
                <a:highlight>
                  <a:srgbClr val="FF00FF"/>
                </a:highlight>
              </a:rPr>
              <a:t>Intelligence</a:t>
            </a:r>
          </a:p>
          <a:p>
            <a:pPr lvl="1"/>
            <a:r>
              <a:rPr lang="en-US" altLang="en-US" sz="4000" b="1" dirty="0">
                <a:highlight>
                  <a:srgbClr val="FF00FF"/>
                </a:highlight>
              </a:rPr>
              <a:t>Energy Efficiency</a:t>
            </a:r>
          </a:p>
          <a:p>
            <a:endParaRPr lang="en-US" altLang="en-US" dirty="0"/>
          </a:p>
          <a:p>
            <a:pPr lvl="1"/>
            <a:endParaRPr lang="en-US" altLang="en-US" dirty="0"/>
          </a:p>
          <a:p>
            <a:pPr lvl="1"/>
            <a:endParaRPr lang="en-US" altLang="en-US" dirty="0"/>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コンテンツ プレースホルダー 8">
            <a:extLst>
              <a:ext uri="{FF2B5EF4-FFF2-40B4-BE49-F238E27FC236}">
                <a16:creationId xmlns:a16="http://schemas.microsoft.com/office/drawing/2014/main" id="{04B9ECA3-5830-0603-0F70-950F853D54C8}"/>
              </a:ext>
            </a:extLst>
          </p:cNvPr>
          <p:cNvPicPr>
            <a:picLocks noChangeAspect="1"/>
          </p:cNvPicPr>
          <p:nvPr/>
        </p:nvPicPr>
        <p:blipFill rotWithShape="1">
          <a:blip r:embed="rId2"/>
          <a:srcRect l="29148" t="62883" r="32084" b="12631"/>
          <a:stretch/>
        </p:blipFill>
        <p:spPr>
          <a:xfrm>
            <a:off x="6571094" y="2415141"/>
            <a:ext cx="5443368" cy="3071259"/>
          </a:xfrm>
          <a:prstGeom prst="rect">
            <a:avLst/>
          </a:prstGeom>
          <a:effectLst>
            <a:outerShdw blurRad="50800" dist="38100" dir="2700000" algn="tl" rotWithShape="0">
              <a:prstClr val="black">
                <a:alpha val="40000"/>
              </a:prstClr>
            </a:outerShdw>
          </a:effectLst>
        </p:spPr>
      </p:pic>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17871" y="533754"/>
            <a:ext cx="10515600" cy="1130301"/>
          </a:xfrm>
        </p:spPr>
        <p:txBody>
          <a:bodyPr/>
          <a:lstStyle/>
          <a:p>
            <a:r>
              <a:rPr lang="en-GB" altLang="en-US" b="1" dirty="0"/>
              <a:t>Release 19 will be the final step </a:t>
            </a:r>
            <a:br>
              <a:rPr lang="en-GB" altLang="en-US" b="1" dirty="0"/>
            </a:br>
            <a:r>
              <a:rPr lang="en-GB" altLang="en-US" b="1" dirty="0"/>
              <a:t>toward Beyond 5G/6G!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18232" y="1825625"/>
            <a:ext cx="6583260" cy="4351338"/>
          </a:xfrm>
        </p:spPr>
        <p:txBody>
          <a:bodyPr/>
          <a:lstStyle/>
          <a:p>
            <a:r>
              <a:rPr lang="en-US" altLang="ja-JP" b="1" i="0" dirty="0">
                <a:solidFill>
                  <a:schemeClr val="tx1"/>
                </a:solidFill>
                <a:effectLst/>
                <a:latin typeface="Söhne"/>
              </a:rPr>
              <a:t>3GPP Release 19 </a:t>
            </a:r>
            <a:r>
              <a:rPr lang="en-US" altLang="ja-JP" b="1" dirty="0">
                <a:latin typeface="Söhne"/>
              </a:rPr>
              <a:t>will be</a:t>
            </a:r>
            <a:r>
              <a:rPr lang="en-US" altLang="ja-JP" b="1" i="0" dirty="0">
                <a:solidFill>
                  <a:schemeClr val="tx1"/>
                </a:solidFill>
                <a:effectLst/>
                <a:latin typeface="Söhne"/>
              </a:rPr>
              <a:t> strategically designed to facilitate a seamless migration </a:t>
            </a:r>
            <a:r>
              <a:rPr lang="en-US" altLang="ja-JP" b="1" i="0" u="sng" dirty="0">
                <a:solidFill>
                  <a:srgbClr val="C00000"/>
                </a:solidFill>
                <a:effectLst/>
                <a:highlight>
                  <a:srgbClr val="FF00FF"/>
                </a:highlight>
                <a:latin typeface="Söhne"/>
              </a:rPr>
              <a:t>towards Beyond 5G/6G</a:t>
            </a:r>
            <a:r>
              <a:rPr lang="en-US" altLang="ja-JP" u="sng" dirty="0">
                <a:solidFill>
                  <a:srgbClr val="C00000"/>
                </a:solidFill>
                <a:highlight>
                  <a:srgbClr val="FF00FF"/>
                </a:highlight>
                <a:latin typeface="Söhne"/>
              </a:rPr>
              <a:t>!</a:t>
            </a:r>
          </a:p>
          <a:p>
            <a:pPr marL="0" indent="0">
              <a:buNone/>
            </a:pPr>
            <a:endParaRPr lang="en-US" altLang="ja-JP" b="0" i="0" dirty="0">
              <a:solidFill>
                <a:schemeClr val="tx1"/>
              </a:solidFill>
              <a:effectLst/>
              <a:latin typeface="Söhne"/>
            </a:endParaRPr>
          </a:p>
          <a:p>
            <a:pPr>
              <a:buFont typeface="Wingdings" panose="05000000000000000000" pitchFamily="2" charset="2"/>
              <a:buChar char="Ø"/>
            </a:pPr>
            <a:r>
              <a:rPr lang="en-US" altLang="ja-JP" sz="2000" b="0" i="0" dirty="0">
                <a:solidFill>
                  <a:schemeClr val="tx1"/>
                </a:solidFill>
                <a:effectLst/>
                <a:latin typeface="Söhne"/>
              </a:rPr>
              <a:t>It will focus on anticipating future 6G network requirements and introduces advancements to support the transition. Release 19 aims to provide a flexible framework, promoting interoperability and scalability. By embracing innovation, it sets the stage for a progressive evolution towards the next generation of mobile communications, ensuring a sustainable and transformative path forward.</a:t>
            </a:r>
          </a:p>
          <a:p>
            <a:endParaRPr lang="en-US" altLang="en-US" dirty="0"/>
          </a:p>
        </p:txBody>
      </p:sp>
      <p:sp>
        <p:nvSpPr>
          <p:cNvPr id="3" name="テキスト ボックス 2">
            <a:extLst>
              <a:ext uri="{FF2B5EF4-FFF2-40B4-BE49-F238E27FC236}">
                <a16:creationId xmlns:a16="http://schemas.microsoft.com/office/drawing/2014/main" id="{14D2C411-B7B9-AE7E-8DCE-3875B31B0038}"/>
              </a:ext>
            </a:extLst>
          </p:cNvPr>
          <p:cNvSpPr txBox="1"/>
          <p:nvPr/>
        </p:nvSpPr>
        <p:spPr>
          <a:xfrm>
            <a:off x="9297243" y="5831389"/>
            <a:ext cx="2676525" cy="307777"/>
          </a:xfrm>
          <a:prstGeom prst="rect">
            <a:avLst/>
          </a:prstGeom>
          <a:noFill/>
        </p:spPr>
        <p:txBody>
          <a:bodyPr wrap="square">
            <a:spAutoFit/>
          </a:bodyPr>
          <a:lstStyle/>
          <a:p>
            <a:r>
              <a:rPr lang="ja-JP" altLang="en-US" sz="1400" dirty="0"/>
              <a:t>https://b5g.jp/en/output/</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endParaRPr lang="en-GB" altLang="en-US" b="1" dirty="0"/>
          </a:p>
        </p:txBody>
      </p:sp>
      <p:graphicFrame>
        <p:nvGraphicFramePr>
          <p:cNvPr id="6" name="コンテンツ プレースホルダー 5">
            <a:extLst>
              <a:ext uri="{FF2B5EF4-FFF2-40B4-BE49-F238E27FC236}">
                <a16:creationId xmlns:a16="http://schemas.microsoft.com/office/drawing/2014/main" id="{DD87488B-E827-50DA-21EE-9C39C3D7EEB3}"/>
              </a:ext>
            </a:extLst>
          </p:cNvPr>
          <p:cNvGraphicFramePr>
            <a:graphicFrameLocks noGrp="1"/>
          </p:cNvGraphicFramePr>
          <p:nvPr>
            <p:ph idx="1"/>
            <p:extLst>
              <p:ext uri="{D42A27DB-BD31-4B8C-83A1-F6EECF244321}">
                <p14:modId xmlns:p14="http://schemas.microsoft.com/office/powerpoint/2010/main" val="3370828298"/>
              </p:ext>
            </p:extLst>
          </p:nvPr>
        </p:nvGraphicFramePr>
        <p:xfrm>
          <a:off x="116641" y="1885897"/>
          <a:ext cx="11760286" cy="4325402"/>
        </p:xfrm>
        <a:graphic>
          <a:graphicData uri="http://schemas.openxmlformats.org/drawingml/2006/table">
            <a:tbl>
              <a:tblPr firstRow="1" bandRow="1">
                <a:tableStyleId>{5C22544A-7EE6-4342-B048-85BDC9FD1C3A}</a:tableStyleId>
              </a:tblPr>
              <a:tblGrid>
                <a:gridCol w="512641">
                  <a:extLst>
                    <a:ext uri="{9D8B030D-6E8A-4147-A177-3AD203B41FA5}">
                      <a16:colId xmlns:a16="http://schemas.microsoft.com/office/drawing/2014/main" val="1581392271"/>
                    </a:ext>
                  </a:extLst>
                </a:gridCol>
                <a:gridCol w="1385881">
                  <a:extLst>
                    <a:ext uri="{9D8B030D-6E8A-4147-A177-3AD203B41FA5}">
                      <a16:colId xmlns:a16="http://schemas.microsoft.com/office/drawing/2014/main" val="2004311966"/>
                    </a:ext>
                  </a:extLst>
                </a:gridCol>
                <a:gridCol w="5191975">
                  <a:extLst>
                    <a:ext uri="{9D8B030D-6E8A-4147-A177-3AD203B41FA5}">
                      <a16:colId xmlns:a16="http://schemas.microsoft.com/office/drawing/2014/main" val="707769652"/>
                    </a:ext>
                  </a:extLst>
                </a:gridCol>
                <a:gridCol w="1316903">
                  <a:extLst>
                    <a:ext uri="{9D8B030D-6E8A-4147-A177-3AD203B41FA5}">
                      <a16:colId xmlns:a16="http://schemas.microsoft.com/office/drawing/2014/main" val="665647446"/>
                    </a:ext>
                  </a:extLst>
                </a:gridCol>
                <a:gridCol w="1059383">
                  <a:extLst>
                    <a:ext uri="{9D8B030D-6E8A-4147-A177-3AD203B41FA5}">
                      <a16:colId xmlns:a16="http://schemas.microsoft.com/office/drawing/2014/main" val="597827966"/>
                    </a:ext>
                  </a:extLst>
                </a:gridCol>
                <a:gridCol w="1131325">
                  <a:extLst>
                    <a:ext uri="{9D8B030D-6E8A-4147-A177-3AD203B41FA5}">
                      <a16:colId xmlns:a16="http://schemas.microsoft.com/office/drawing/2014/main" val="3808089455"/>
                    </a:ext>
                  </a:extLst>
                </a:gridCol>
                <a:gridCol w="1162178">
                  <a:extLst>
                    <a:ext uri="{9D8B030D-6E8A-4147-A177-3AD203B41FA5}">
                      <a16:colId xmlns:a16="http://schemas.microsoft.com/office/drawing/2014/main" val="663933162"/>
                    </a:ext>
                  </a:extLst>
                </a:gridCol>
              </a:tblGrid>
              <a:tr h="409958">
                <a:tc>
                  <a:txBody>
                    <a:bodyPr/>
                    <a:lstStyle/>
                    <a:p>
                      <a:pPr algn="ctr"/>
                      <a:r>
                        <a:rPr lang="en-US" sz="1100" b="0" i="0" dirty="0">
                          <a:latin typeface="+mn-lt"/>
                        </a:rPr>
                        <a:t>S.NO.</a:t>
                      </a:r>
                    </a:p>
                  </a:txBody>
                  <a:tcPr/>
                </a:tc>
                <a:tc>
                  <a:txBody>
                    <a:bodyPr/>
                    <a:lstStyle/>
                    <a:p>
                      <a:pPr algn="ctr"/>
                      <a:r>
                        <a:rPr lang="en-US" sz="1100" b="0" i="0" dirty="0">
                          <a:latin typeface="+mn-lt"/>
                        </a:rPr>
                        <a:t>Title </a:t>
                      </a:r>
                    </a:p>
                  </a:txBody>
                  <a:tcPr/>
                </a:tc>
                <a:tc>
                  <a:txBody>
                    <a:bodyPr/>
                    <a:lstStyle/>
                    <a:p>
                      <a:pPr algn="ctr"/>
                      <a:r>
                        <a:rPr lang="en-US" sz="1100" b="0" i="0" dirty="0">
                          <a:latin typeface="+mn-lt"/>
                        </a:rPr>
                        <a:t>Brief Description and Key Objectives</a:t>
                      </a:r>
                    </a:p>
                    <a:p>
                      <a:pPr algn="ctr"/>
                      <a:endParaRPr lang="en-US" sz="1100" b="0" i="0"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dirty="0">
                          <a:latin typeface="+mn-lt"/>
                        </a:rPr>
                        <a:t>Related Stage-1 Study/Work Item</a:t>
                      </a:r>
                    </a:p>
                  </a:txBody>
                  <a:tcPr/>
                </a:tc>
                <a:tc>
                  <a:txBody>
                    <a:bodyPr/>
                    <a:lstStyle/>
                    <a:p>
                      <a:pPr algn="ctr"/>
                      <a:r>
                        <a:rPr lang="en-US" sz="1100" b="0" i="0" dirty="0">
                          <a:latin typeface="+mn-lt"/>
                        </a:rPr>
                        <a:t>Lead Stage-2 WG </a:t>
                      </a:r>
                    </a:p>
                  </a:txBody>
                  <a:tcPr/>
                </a:tc>
                <a:tc>
                  <a:txBody>
                    <a:bodyPr/>
                    <a:lstStyle/>
                    <a:p>
                      <a:pPr algn="ctr"/>
                      <a:r>
                        <a:rPr lang="en-US" sz="1100" b="0" i="0" dirty="0">
                          <a:latin typeface="+mn-lt"/>
                        </a:rPr>
                        <a:t>RAN dependencies</a:t>
                      </a:r>
                    </a:p>
                  </a:txBody>
                  <a:tcPr/>
                </a:tc>
                <a:tc>
                  <a:txBody>
                    <a:bodyPr/>
                    <a:lstStyle/>
                    <a:p>
                      <a:pPr algn="ctr"/>
                      <a:r>
                        <a:rPr lang="en-US" sz="1100" b="0" i="0" dirty="0">
                          <a:latin typeface="+mn-lt"/>
                        </a:rPr>
                        <a:t>Other WG dependencies</a:t>
                      </a:r>
                    </a:p>
                  </a:txBody>
                  <a:tcPr/>
                </a:tc>
                <a:extLst>
                  <a:ext uri="{0D108BD9-81ED-4DB2-BD59-A6C34878D82A}">
                    <a16:rowId xmlns:a16="http://schemas.microsoft.com/office/drawing/2014/main" val="1287868038"/>
                  </a:ext>
                </a:extLst>
              </a:tr>
              <a:tr h="409958">
                <a:tc>
                  <a:txBody>
                    <a:bodyPr/>
                    <a:lstStyle/>
                    <a:p>
                      <a:r>
                        <a:rPr lang="en-US" sz="1100" b="0" i="0" dirty="0">
                          <a:latin typeface="+mn-lt"/>
                        </a:rPr>
                        <a:t>1</a:t>
                      </a:r>
                    </a:p>
                  </a:txBody>
                  <a:tcPr/>
                </a:tc>
                <a:tc>
                  <a:txBody>
                    <a:bodyPr/>
                    <a:lstStyle/>
                    <a:p>
                      <a:r>
                        <a:rPr lang="en-US" sz="1100" b="0" i="0" dirty="0">
                          <a:latin typeface="+mn-lt"/>
                        </a:rPr>
                        <a:t>IAB/MBSR</a:t>
                      </a:r>
                    </a:p>
                    <a:p>
                      <a:r>
                        <a:rPr lang="en-US" sz="1100" b="0" i="0" dirty="0">
                          <a:latin typeface="+mn-lt"/>
                        </a:rPr>
                        <a:t>(See Slide 5)</a:t>
                      </a:r>
                    </a:p>
                  </a:txBody>
                  <a:tcPr/>
                </a:tc>
                <a:tc>
                  <a:txBody>
                    <a:bodyPr/>
                    <a:lstStyle/>
                    <a:p>
                      <a:pPr marL="171450" indent="-171450">
                        <a:buFontTx/>
                        <a:buChar char="-"/>
                      </a:pPr>
                      <a:r>
                        <a:rPr lang="en-US" sz="1100" b="0" i="0" kern="1200" dirty="0">
                          <a:solidFill>
                            <a:schemeClr val="dk1"/>
                          </a:solidFill>
                          <a:effectLst/>
                          <a:latin typeface="+mn-lt"/>
                          <a:ea typeface="+mn-ea"/>
                          <a:cs typeface="+mn-cs"/>
                        </a:rPr>
                        <a:t>IAB/MBSR applicability to the Satellite Access</a:t>
                      </a:r>
                    </a:p>
                    <a:p>
                      <a:pPr marL="0" indent="0">
                        <a:buFontTx/>
                        <a:buNone/>
                      </a:pPr>
                      <a:endParaRPr lang="en-US" sz="1100" b="0" i="0" kern="1200" dirty="0">
                        <a:solidFill>
                          <a:schemeClr val="dk1"/>
                        </a:solidFill>
                        <a:effectLst/>
                        <a:latin typeface="+mn-lt"/>
                        <a:ea typeface="+mn-ea"/>
                        <a:cs typeface="+mn-cs"/>
                      </a:endParaRPr>
                    </a:p>
                  </a:txBody>
                  <a:tcPr/>
                </a:tc>
                <a:tc>
                  <a:txBody>
                    <a:bodyPr/>
                    <a:lstStyle/>
                    <a:p>
                      <a:r>
                        <a:rPr lang="en-US" sz="1100" b="0" i="0" dirty="0">
                          <a:latin typeface="+mn-lt"/>
                        </a:rPr>
                        <a:t>TR 22.261(Rel-18)</a:t>
                      </a:r>
                    </a:p>
                  </a:txBody>
                  <a:tcPr/>
                </a:tc>
                <a:tc>
                  <a:txBody>
                    <a:bodyPr/>
                    <a:lstStyle/>
                    <a:p>
                      <a:r>
                        <a:rPr lang="en-US" sz="1100" b="0" i="0" dirty="0">
                          <a:latin typeface="+mn-lt"/>
                        </a:rPr>
                        <a:t>SA2</a:t>
                      </a:r>
                    </a:p>
                  </a:txBody>
                  <a:tcPr/>
                </a:tc>
                <a:tc>
                  <a:txBody>
                    <a:bodyPr/>
                    <a:lstStyle/>
                    <a:p>
                      <a:r>
                        <a:rPr lang="en-US" sz="1100" b="0" i="0" dirty="0">
                          <a:latin typeface="+mn-lt"/>
                        </a:rPr>
                        <a:t>Yes(TBD)</a:t>
                      </a:r>
                    </a:p>
                  </a:txBody>
                  <a:tcPr/>
                </a:tc>
                <a:tc>
                  <a:txBody>
                    <a:bodyPr/>
                    <a:lstStyle/>
                    <a:p>
                      <a:r>
                        <a:rPr lang="en-US" sz="1100" b="0" i="0" dirty="0" err="1">
                          <a:latin typeface="+mn-lt"/>
                        </a:rPr>
                        <a:t>CTx</a:t>
                      </a:r>
                      <a:r>
                        <a:rPr lang="en-US" sz="1100" b="0" i="0" dirty="0">
                          <a:latin typeface="+mn-lt"/>
                        </a:rPr>
                        <a:t> (TBD)</a:t>
                      </a:r>
                    </a:p>
                  </a:txBody>
                  <a:tcPr/>
                </a:tc>
                <a:extLst>
                  <a:ext uri="{0D108BD9-81ED-4DB2-BD59-A6C34878D82A}">
                    <a16:rowId xmlns:a16="http://schemas.microsoft.com/office/drawing/2014/main" val="3262159821"/>
                  </a:ext>
                </a:extLst>
              </a:tr>
              <a:tr h="737925">
                <a:tc>
                  <a:txBody>
                    <a:bodyPr/>
                    <a:lstStyle/>
                    <a:p>
                      <a:r>
                        <a:rPr lang="en-US" sz="1100" b="0" i="0" dirty="0">
                          <a:latin typeface="+mn-lt"/>
                        </a:rPr>
                        <a:t>2</a:t>
                      </a:r>
                    </a:p>
                  </a:txBody>
                  <a:tcPr/>
                </a:tc>
                <a:tc>
                  <a:txBody>
                    <a:bodyPr/>
                    <a:lstStyle/>
                    <a:p>
                      <a:r>
                        <a:rPr lang="en-US" sz="1100" b="0" i="0" dirty="0">
                          <a:latin typeface="+mn-lt"/>
                        </a:rPr>
                        <a:t>SAT Ph3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0" i="0" dirty="0">
                          <a:latin typeface="+mn-lt"/>
                        </a:rPr>
                        <a:t>(See Slide 6)</a:t>
                      </a:r>
                    </a:p>
                  </a:txBody>
                  <a:tcPr/>
                </a:tc>
                <a:tc>
                  <a:txBody>
                    <a:bodyPr/>
                    <a:lstStyle/>
                    <a:p>
                      <a:pPr marL="171450" indent="-171450">
                        <a:buFontTx/>
                        <a:buChar char="-"/>
                      </a:pPr>
                      <a:r>
                        <a:rPr lang="en-US" sz="1100" b="0" i="0" dirty="0">
                          <a:latin typeface="+mn-lt"/>
                        </a:rPr>
                        <a:t>Simultaneous usage of </a:t>
                      </a:r>
                      <a:r>
                        <a:rPr lang="en-GB" altLang="ja-JP" sz="1100" b="0" i="0" dirty="0">
                          <a:solidFill>
                            <a:schemeClr val="tx1"/>
                          </a:solidFill>
                          <a:effectLst/>
                          <a:latin typeface="+mn-lt"/>
                          <a:ea typeface="游明朝" panose="02020400000000000000" pitchFamily="18" charset="-128"/>
                          <a:cs typeface="Times New Roman" panose="02020603050405020304" pitchFamily="18" charset="0"/>
                        </a:rPr>
                        <a:t>NR satellite access and NR terrestrial access </a:t>
                      </a:r>
                    </a:p>
                    <a:p>
                      <a:pPr marL="171450" indent="-171450">
                        <a:buFontTx/>
                        <a:buChar char="-"/>
                      </a:pPr>
                      <a:r>
                        <a:rPr lang="en-GB" sz="1100" b="0" i="0" dirty="0" err="1">
                          <a:solidFill>
                            <a:schemeClr val="tx1"/>
                          </a:solidFill>
                          <a:effectLst/>
                          <a:latin typeface="+mn-lt"/>
                          <a:ea typeface="游明朝" panose="02020400000000000000" pitchFamily="18" charset="-128"/>
                          <a:cs typeface="Times New Roman" panose="02020603050405020304" pitchFamily="18" charset="0"/>
                        </a:rPr>
                        <a:t>Terrestria</a:t>
                      </a:r>
                      <a:r>
                        <a:rPr lang="en-GB" sz="1100" b="0" i="0" dirty="0">
                          <a:solidFill>
                            <a:schemeClr val="tx1"/>
                          </a:solidFill>
                          <a:effectLst/>
                          <a:latin typeface="+mn-lt"/>
                          <a:ea typeface="游明朝" panose="02020400000000000000" pitchFamily="18" charset="-128"/>
                          <a:cs typeface="Times New Roman" panose="02020603050405020304" pitchFamily="18" charset="0"/>
                        </a:rPr>
                        <a:t> 3GPPl features applicability to the NR Satellite Access</a:t>
                      </a:r>
                      <a:endParaRPr lang="en-US" sz="1100" b="0" i="0" dirty="0">
                        <a:latin typeface="+mn-lt"/>
                      </a:endParaRPr>
                    </a:p>
                  </a:txBody>
                  <a:tcPr/>
                </a:tc>
                <a:tc>
                  <a:txBody>
                    <a:bodyPr/>
                    <a:lstStyle/>
                    <a:p>
                      <a:r>
                        <a:rPr lang="en-US" sz="1100" b="0" i="0" dirty="0">
                          <a:latin typeface="+mn-lt"/>
                        </a:rPr>
                        <a:t>FS_5GSAT_Ph3</a:t>
                      </a:r>
                    </a:p>
                    <a:p>
                      <a:r>
                        <a:rPr lang="en-US" sz="1100" b="0" i="0" dirty="0" err="1">
                          <a:latin typeface="+mn-lt"/>
                        </a:rPr>
                        <a:t>FS_DualSteer</a:t>
                      </a:r>
                      <a:endParaRPr lang="en-US" sz="1100" b="0" i="0" dirty="0">
                        <a:latin typeface="+mn-lt"/>
                      </a:endParaRPr>
                    </a:p>
                    <a:p>
                      <a:r>
                        <a:rPr lang="en-US" sz="1100" b="0" i="0" dirty="0">
                          <a:latin typeface="+mn-lt"/>
                        </a:rPr>
                        <a:t>ATSSS</a:t>
                      </a:r>
                    </a:p>
                    <a:p>
                      <a:r>
                        <a:rPr lang="en-US" sz="1100" b="0" i="0" dirty="0">
                          <a:latin typeface="+mn-lt"/>
                        </a:rPr>
                        <a:t>MINT_Ph2</a:t>
                      </a:r>
                    </a:p>
                  </a:txBody>
                  <a:tcPr/>
                </a:tc>
                <a:tc>
                  <a:txBody>
                    <a:bodyPr/>
                    <a:lstStyle/>
                    <a:p>
                      <a:r>
                        <a:rPr lang="en-US" sz="1100" b="0" i="0" dirty="0">
                          <a:latin typeface="+mn-lt"/>
                        </a:rPr>
                        <a:t>SA2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effectLst/>
                          <a:uLnTx/>
                          <a:uFillTx/>
                          <a:latin typeface="+mn-lt"/>
                          <a:ea typeface="ＭＳ Ｐゴシック"/>
                          <a:cs typeface="+mn-cs"/>
                        </a:rPr>
                        <a:t>Yes(TBD)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err="1">
                          <a:ln>
                            <a:noFill/>
                          </a:ln>
                          <a:solidFill>
                            <a:prstClr val="black"/>
                          </a:solidFill>
                          <a:effectLst/>
                          <a:uLnTx/>
                          <a:uFillTx/>
                          <a:latin typeface="+mn-lt"/>
                          <a:ea typeface="ＭＳ Ｐゴシック" panose="020B0600070205080204" pitchFamily="50" charset="-128"/>
                          <a:cs typeface="+mn-cs"/>
                        </a:rPr>
                        <a:t>CTx</a:t>
                      </a:r>
                      <a:r>
                        <a:rPr kumimoji="0" lang="en-US" altLang="ja-JP" sz="1100" b="0" i="0" u="none" strike="noStrike" kern="1200" cap="none" spc="0" normalizeH="0" baseline="0" noProof="0" dirty="0">
                          <a:ln>
                            <a:noFill/>
                          </a:ln>
                          <a:solidFill>
                            <a:prstClr val="black"/>
                          </a:solidFill>
                          <a:effectLst/>
                          <a:uLnTx/>
                          <a:uFillTx/>
                          <a:latin typeface="+mn-lt"/>
                          <a:ea typeface="ＭＳ Ｐゴシック" panose="020B0600070205080204" pitchFamily="50" charset="-128"/>
                          <a:cs typeface="+mn-cs"/>
                        </a:rPr>
                        <a:t> (TBD)</a:t>
                      </a:r>
                    </a:p>
                  </a:txBody>
                  <a:tcPr/>
                </a:tc>
                <a:extLst>
                  <a:ext uri="{0D108BD9-81ED-4DB2-BD59-A6C34878D82A}">
                    <a16:rowId xmlns:a16="http://schemas.microsoft.com/office/drawing/2014/main" val="3998123448"/>
                  </a:ext>
                </a:extLst>
              </a:tr>
              <a:tr h="409958">
                <a:tc>
                  <a:txBody>
                    <a:bodyPr/>
                    <a:lstStyle/>
                    <a:p>
                      <a:r>
                        <a:rPr lang="en-US" sz="1100" b="0" i="0">
                          <a:latin typeface="+mn-lt"/>
                        </a:rPr>
                        <a:t>3</a:t>
                      </a:r>
                      <a:endParaRPr lang="en-US" sz="1100" b="0" i="0" dirty="0">
                        <a:latin typeface="+mn-lt"/>
                      </a:endParaRPr>
                    </a:p>
                  </a:txBody>
                  <a:tcPr/>
                </a:tc>
                <a:tc>
                  <a:txBody>
                    <a:bodyPr/>
                    <a:lstStyle/>
                    <a:p>
                      <a:r>
                        <a:rPr lang="en-US" sz="1100" b="0" i="0" dirty="0">
                          <a:latin typeface="+mn-lt"/>
                        </a:rPr>
                        <a:t>Sensing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0" i="0" dirty="0">
                          <a:latin typeface="+mn-lt"/>
                        </a:rPr>
                        <a:t>(See Slide 7)</a:t>
                      </a:r>
                    </a:p>
                  </a:txBody>
                  <a:tcPr/>
                </a:tc>
                <a:tc>
                  <a:txBody>
                    <a:bodyPr/>
                    <a:lstStyle/>
                    <a:p>
                      <a:pPr marL="171450" indent="-171450">
                        <a:buFontTx/>
                        <a:buChar char="-"/>
                      </a:pPr>
                      <a:r>
                        <a:rPr lang="en-US" sz="1100" b="0" i="0" dirty="0">
                          <a:latin typeface="+mn-lt"/>
                        </a:rPr>
                        <a:t>Consider the architecture how to handle Sensing Data</a:t>
                      </a:r>
                    </a:p>
                  </a:txBody>
                  <a:tcPr/>
                </a:tc>
                <a:tc>
                  <a:txBody>
                    <a:bodyPr/>
                    <a:lstStyle/>
                    <a:p>
                      <a:r>
                        <a:rPr lang="en-US" sz="1100" b="0" i="0" dirty="0">
                          <a:latin typeface="+mn-lt"/>
                        </a:rPr>
                        <a:t>TR 22.837</a:t>
                      </a:r>
                    </a:p>
                    <a:p>
                      <a:r>
                        <a:rPr lang="en-US" sz="1100" b="0" i="0" dirty="0">
                          <a:latin typeface="+mn-lt"/>
                        </a:rPr>
                        <a:t>(FS Sensing)</a:t>
                      </a:r>
                    </a:p>
                  </a:txBody>
                  <a:tcPr/>
                </a:tc>
                <a:tc>
                  <a:txBody>
                    <a:bodyPr/>
                    <a:lstStyle/>
                    <a:p>
                      <a:r>
                        <a:rPr lang="en-US" sz="1100" b="0" i="0" dirty="0">
                          <a:latin typeface="+mn-lt"/>
                        </a:rPr>
                        <a:t>SA2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solidFill>
                            <a:prstClr val="black"/>
                          </a:solidFill>
                          <a:effectLst/>
                          <a:uLnTx/>
                          <a:uFillTx/>
                          <a:latin typeface="+mn-lt"/>
                          <a:ea typeface="ＭＳ Ｐゴシック" panose="020B0600070205080204" pitchFamily="50" charset="-128"/>
                          <a:cs typeface="+mn-cs"/>
                        </a:rPr>
                        <a:t>Yes(TBD)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solidFill>
                            <a:prstClr val="black"/>
                          </a:solidFill>
                          <a:effectLst/>
                          <a:uLnTx/>
                          <a:uFillTx/>
                          <a:latin typeface="+mn-lt"/>
                          <a:ea typeface="ＭＳ Ｐゴシック" panose="020B0600070205080204" pitchFamily="50" charset="-128"/>
                          <a:cs typeface="+mn-cs"/>
                        </a:rPr>
                        <a:t>TBD</a:t>
                      </a:r>
                    </a:p>
                  </a:txBody>
                  <a:tcPr/>
                </a:tc>
                <a:extLst>
                  <a:ext uri="{0D108BD9-81ED-4DB2-BD59-A6C34878D82A}">
                    <a16:rowId xmlns:a16="http://schemas.microsoft.com/office/drawing/2014/main" val="1844763937"/>
                  </a:ext>
                </a:extLst>
              </a:tr>
              <a:tr h="573942">
                <a:tc>
                  <a:txBody>
                    <a:bodyPr/>
                    <a:lstStyle/>
                    <a:p>
                      <a:r>
                        <a:rPr lang="en-US" sz="1100" b="0" i="0" dirty="0">
                          <a:latin typeface="+mn-lt"/>
                        </a:rPr>
                        <a:t>4</a:t>
                      </a:r>
                    </a:p>
                  </a:txBody>
                  <a:tcPr/>
                </a:tc>
                <a:tc>
                  <a:txBody>
                    <a:bodyPr/>
                    <a:lstStyle/>
                    <a:p>
                      <a:r>
                        <a:rPr lang="en-US" sz="1100" b="0" i="0" dirty="0">
                          <a:latin typeface="+mn-lt"/>
                        </a:rPr>
                        <a:t>Metaverse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0" i="0" dirty="0">
                          <a:latin typeface="+mn-lt"/>
                        </a:rPr>
                        <a:t>(See Slide 8)</a:t>
                      </a:r>
                    </a:p>
                  </a:txBody>
                  <a:tcPr/>
                </a:tc>
                <a:tc>
                  <a:txBody>
                    <a:bodyPr/>
                    <a:lstStyle/>
                    <a:p>
                      <a:pPr marL="171450" indent="-171450">
                        <a:buFontTx/>
                        <a:buChar char="-"/>
                      </a:pPr>
                      <a:r>
                        <a:rPr lang="en-US" altLang="ja-JP" sz="1100" b="0" i="0" dirty="0">
                          <a:latin typeface="+mn-lt"/>
                        </a:rPr>
                        <a:t>how to provide the OAM data to the Metaverse environment</a:t>
                      </a:r>
                    </a:p>
                  </a:txBody>
                  <a:tcPr/>
                </a:tc>
                <a:tc>
                  <a:txBody>
                    <a:bodyPr/>
                    <a:lstStyle/>
                    <a:p>
                      <a:r>
                        <a:rPr lang="en-US" sz="1100" b="0" i="0" dirty="0">
                          <a:latin typeface="+mn-lt"/>
                        </a:rPr>
                        <a:t>TR 22.856</a:t>
                      </a:r>
                    </a:p>
                    <a:p>
                      <a:r>
                        <a:rPr lang="en-US" sz="1100" b="0" i="0" dirty="0">
                          <a:latin typeface="+mn-lt"/>
                        </a:rPr>
                        <a:t>(</a:t>
                      </a:r>
                      <a:r>
                        <a:rPr lang="en-US" sz="1100" b="0" i="0" dirty="0" err="1">
                          <a:latin typeface="+mn-lt"/>
                        </a:rPr>
                        <a:t>FS_Metaverse</a:t>
                      </a:r>
                      <a:r>
                        <a:rPr lang="en-US" sz="1100" b="0" i="0" dirty="0">
                          <a:latin typeface="+mn-lt"/>
                        </a:rPr>
                        <a:t>)</a:t>
                      </a:r>
                    </a:p>
                  </a:txBody>
                  <a:tcPr/>
                </a:tc>
                <a:tc>
                  <a:txBody>
                    <a:bodyPr/>
                    <a:lstStyle/>
                    <a:p>
                      <a:r>
                        <a:rPr lang="en-US" sz="1100" b="0" i="0" dirty="0">
                          <a:latin typeface="+mn-lt"/>
                        </a:rPr>
                        <a:t>SA2</a:t>
                      </a:r>
                    </a:p>
                  </a:txBody>
                  <a:tcPr/>
                </a:tc>
                <a:tc>
                  <a:txBody>
                    <a:bodyPr/>
                    <a:lstStyle/>
                    <a:p>
                      <a:r>
                        <a:rPr lang="en-US" sz="1100" b="0" i="0" dirty="0">
                          <a:latin typeface="+mn-lt"/>
                        </a:rPr>
                        <a:t>No(TBD)</a:t>
                      </a:r>
                    </a:p>
                  </a:txBody>
                  <a:tcPr/>
                </a:tc>
                <a:tc>
                  <a:txBody>
                    <a:bodyPr/>
                    <a:lstStyle/>
                    <a:p>
                      <a:r>
                        <a:rPr lang="en-US" altLang="ja-JP" sz="1100" b="0" i="0" u="none" strike="noStrike" kern="1200" baseline="0" dirty="0">
                          <a:solidFill>
                            <a:schemeClr val="dk1"/>
                          </a:solidFill>
                          <a:latin typeface="+mn-lt"/>
                          <a:ea typeface="+mn-ea"/>
                          <a:cs typeface="+mn-cs"/>
                        </a:rPr>
                        <a:t>SA3, SA4, SA5, SA6, CT WGs (TBD)	</a:t>
                      </a:r>
                    </a:p>
                  </a:txBody>
                  <a:tcPr/>
                </a:tc>
                <a:extLst>
                  <a:ext uri="{0D108BD9-81ED-4DB2-BD59-A6C34878D82A}">
                    <a16:rowId xmlns:a16="http://schemas.microsoft.com/office/drawing/2014/main" val="1974812298"/>
                  </a:ext>
                </a:extLst>
              </a:tr>
              <a:tr h="901908">
                <a:tc>
                  <a:txBody>
                    <a:bodyPr/>
                    <a:lstStyle/>
                    <a:p>
                      <a:r>
                        <a:rPr lang="en-US" sz="1100" b="0" i="0" dirty="0">
                          <a:latin typeface="+mn-lt"/>
                        </a:rPr>
                        <a:t>5</a:t>
                      </a:r>
                    </a:p>
                  </a:txBody>
                  <a:tcPr/>
                </a:tc>
                <a:tc>
                  <a:txBody>
                    <a:bodyPr/>
                    <a:lstStyle/>
                    <a:p>
                      <a:r>
                        <a:rPr lang="en-US" sz="1100" b="0" i="0" dirty="0">
                          <a:latin typeface="+mn-lt"/>
                        </a:rPr>
                        <a:t>AIML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0" i="0" dirty="0">
                          <a:latin typeface="+mn-lt"/>
                        </a:rPr>
                        <a:t>(See Slide 9)</a:t>
                      </a:r>
                    </a:p>
                  </a:txBody>
                  <a:tcPr/>
                </a:tc>
                <a:tc>
                  <a:txBody>
                    <a:bodyPr/>
                    <a:lstStyle/>
                    <a:p>
                      <a:pPr marL="171450" indent="-171450">
                        <a:buFontTx/>
                        <a:buChar char="-"/>
                      </a:pPr>
                      <a:r>
                        <a:rPr lang="en-US" sz="1100" b="0" i="0" dirty="0">
                          <a:latin typeface="+mn-lt"/>
                        </a:rPr>
                        <a:t>Study for supporting AI/ML operations across multiple domains </a:t>
                      </a:r>
                    </a:p>
                    <a:p>
                      <a:pPr marL="171450" indent="-171450">
                        <a:buFontTx/>
                        <a:buChar char="-"/>
                      </a:pPr>
                      <a:r>
                        <a:rPr lang="en-US" sz="1100" b="0" i="0" dirty="0">
                          <a:latin typeface="+mn-lt"/>
                        </a:rPr>
                        <a:t>Generalized framework of data collection from UE</a:t>
                      </a:r>
                    </a:p>
                    <a:p>
                      <a:pPr marL="171450" indent="-171450">
                        <a:buFontTx/>
                        <a:buChar char="-"/>
                      </a:pPr>
                      <a:r>
                        <a:rPr lang="en-US" sz="1100" b="0" i="0" dirty="0">
                          <a:latin typeface="+mn-lt"/>
                        </a:rPr>
                        <a:t>Enhanced 5G Core Support for AI</a:t>
                      </a:r>
                    </a:p>
                    <a:p>
                      <a:pPr marL="171450" indent="-171450">
                        <a:buFontTx/>
                        <a:buChar char="-"/>
                      </a:pPr>
                      <a:r>
                        <a:rPr lang="en-US" sz="1100" b="0" i="0" dirty="0">
                          <a:latin typeface="+mn-lt"/>
                        </a:rPr>
                        <a:t>Study on Robust and Resilient Core</a:t>
                      </a:r>
                      <a:br>
                        <a:rPr lang="en-US" sz="1100" b="0" i="0" dirty="0">
                          <a:latin typeface="+mn-lt"/>
                        </a:rPr>
                      </a:br>
                      <a:endParaRPr lang="en-US" sz="1100" b="0" i="0" dirty="0">
                        <a:latin typeface="+mn-lt"/>
                      </a:endParaRPr>
                    </a:p>
                  </a:txBody>
                  <a:tcPr/>
                </a:tc>
                <a:tc>
                  <a:txBody>
                    <a:bodyPr/>
                    <a:lstStyle/>
                    <a:p>
                      <a:r>
                        <a:rPr lang="en-US" sz="1100" b="0" i="0" dirty="0">
                          <a:latin typeface="+mn-lt"/>
                        </a:rPr>
                        <a:t>TR 22.876</a:t>
                      </a:r>
                    </a:p>
                    <a:p>
                      <a:endParaRPr lang="en-US" sz="1100" b="0" i="0" dirty="0">
                        <a:latin typeface="+mn-lt"/>
                      </a:endParaRPr>
                    </a:p>
                  </a:txBody>
                  <a:tcPr/>
                </a:tc>
                <a:tc>
                  <a:txBody>
                    <a:bodyPr/>
                    <a:lstStyle/>
                    <a:p>
                      <a:r>
                        <a:rPr lang="en-US" sz="1100" b="0" i="0" dirty="0">
                          <a:latin typeface="+mn-lt"/>
                        </a:rPr>
                        <a:t>SA2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effectLst/>
                          <a:uLnTx/>
                          <a:uFillTx/>
                          <a:latin typeface="+mn-lt"/>
                          <a:ea typeface="ＭＳ Ｐゴシック"/>
                          <a:cs typeface="+mn-cs"/>
                        </a:rPr>
                        <a:t>Yes(TBD)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solidFill>
                            <a:prstClr val="black"/>
                          </a:solidFill>
                          <a:effectLst/>
                          <a:uLnTx/>
                          <a:uFillTx/>
                          <a:latin typeface="+mn-lt"/>
                          <a:ea typeface="ＭＳ Ｐゴシック" panose="020B0600070205080204" pitchFamily="50" charset="-128"/>
                          <a:cs typeface="+mn-cs"/>
                        </a:rPr>
                        <a:t>SA3, SA5, SA6, </a:t>
                      </a:r>
                      <a:r>
                        <a:rPr kumimoji="0" lang="en-US" altLang="ja-JP" sz="1100" b="0" i="0" u="none" strike="noStrike" kern="1200" cap="none" spc="0" normalizeH="0" baseline="0" noProof="0" dirty="0" err="1">
                          <a:ln>
                            <a:noFill/>
                          </a:ln>
                          <a:solidFill>
                            <a:prstClr val="black"/>
                          </a:solidFill>
                          <a:effectLst/>
                          <a:uLnTx/>
                          <a:uFillTx/>
                          <a:latin typeface="+mn-lt"/>
                          <a:ea typeface="ＭＳ Ｐゴシック" panose="020B0600070205080204" pitchFamily="50" charset="-128"/>
                          <a:cs typeface="+mn-cs"/>
                        </a:rPr>
                        <a:t>CTx</a:t>
                      </a:r>
                      <a:r>
                        <a:rPr kumimoji="0" lang="en-US" altLang="ja-JP" sz="1100" b="0" i="0" u="none" strike="noStrike" kern="1200" cap="none" spc="0" normalizeH="0" baseline="0" noProof="0" dirty="0">
                          <a:ln>
                            <a:noFill/>
                          </a:ln>
                          <a:solidFill>
                            <a:prstClr val="black"/>
                          </a:solidFill>
                          <a:effectLst/>
                          <a:uLnTx/>
                          <a:uFillTx/>
                          <a:latin typeface="+mn-lt"/>
                          <a:ea typeface="ＭＳ Ｐゴシック" panose="020B0600070205080204" pitchFamily="50" charset="-128"/>
                          <a:cs typeface="+mn-cs"/>
                        </a:rPr>
                        <a:t> (TBD) </a:t>
                      </a:r>
                    </a:p>
                  </a:txBody>
                  <a:tcPr/>
                </a:tc>
                <a:extLst>
                  <a:ext uri="{0D108BD9-81ED-4DB2-BD59-A6C34878D82A}">
                    <a16:rowId xmlns:a16="http://schemas.microsoft.com/office/drawing/2014/main" val="1660106712"/>
                  </a:ext>
                </a:extLst>
              </a:tr>
              <a:tr h="409958">
                <a:tc>
                  <a:txBody>
                    <a:bodyPr/>
                    <a:lstStyle/>
                    <a:p>
                      <a:r>
                        <a:rPr lang="en-US" sz="1100" b="0" i="0" dirty="0">
                          <a:latin typeface="+mn-lt"/>
                        </a:rPr>
                        <a:t>6</a:t>
                      </a:r>
                    </a:p>
                  </a:txBody>
                  <a:tcPr/>
                </a:tc>
                <a:tc>
                  <a:txBody>
                    <a:bodyPr/>
                    <a:lstStyle/>
                    <a:p>
                      <a:r>
                        <a:rPr lang="en-US" sz="1100" b="0" i="0" dirty="0">
                          <a:latin typeface="+mn-lt"/>
                        </a:rPr>
                        <a:t>Energy Efficiency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0" i="0" dirty="0">
                          <a:latin typeface="+mn-lt"/>
                        </a:rPr>
                        <a:t>(See Slide 10)</a:t>
                      </a:r>
                    </a:p>
                  </a:txBody>
                  <a:tcPr/>
                </a:tc>
                <a:tc>
                  <a:txBody>
                    <a:bodyPr/>
                    <a:lstStyle/>
                    <a:p>
                      <a:pPr marL="171450" indent="-171450">
                        <a:buFontTx/>
                        <a:buChar char="-"/>
                      </a:pPr>
                      <a:r>
                        <a:rPr lang="en-US" sz="1100" b="0" i="0" dirty="0">
                          <a:latin typeface="+mn-lt"/>
                        </a:rPr>
                        <a:t>architecture enhancement of supporting Energy Efficiency as service criteria</a:t>
                      </a:r>
                    </a:p>
                    <a:p>
                      <a:pPr marL="171450" indent="-171450">
                        <a:buFontTx/>
                        <a:buChar char="-"/>
                      </a:pPr>
                      <a:r>
                        <a:rPr lang="en-US" sz="1100" b="0" i="0" dirty="0">
                          <a:latin typeface="+mn-lt"/>
                        </a:rPr>
                        <a:t>5GS enhancements for Energy Saving, Energy Efficiency </a:t>
                      </a:r>
                    </a:p>
                  </a:txBody>
                  <a:tcPr/>
                </a:tc>
                <a:tc>
                  <a:txBody>
                    <a:bodyPr/>
                    <a:lstStyle/>
                    <a:p>
                      <a:r>
                        <a:rPr lang="en-US" sz="1100" b="0" i="0" dirty="0">
                          <a:latin typeface="+mn-lt"/>
                        </a:rPr>
                        <a:t>TR 22.882</a:t>
                      </a:r>
                    </a:p>
                  </a:txBody>
                  <a:tcPr/>
                </a:tc>
                <a:tc>
                  <a:txBody>
                    <a:bodyPr/>
                    <a:lstStyle/>
                    <a:p>
                      <a:r>
                        <a:rPr lang="en-US" sz="1100" b="0" i="0" dirty="0">
                          <a:latin typeface="+mn-lt"/>
                        </a:rPr>
                        <a:t>SA2, SA5</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solidFill>
                            <a:prstClr val="black"/>
                          </a:solidFill>
                          <a:effectLst/>
                          <a:uLnTx/>
                          <a:uFillTx/>
                          <a:latin typeface="+mn-lt"/>
                          <a:ea typeface="ＭＳ Ｐゴシック" panose="020B0600070205080204" pitchFamily="50" charset="-128"/>
                          <a:cs typeface="+mn-cs"/>
                        </a:rPr>
                        <a:t>Yes(TBD)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solidFill>
                            <a:prstClr val="black"/>
                          </a:solidFill>
                          <a:effectLst/>
                          <a:uLnTx/>
                          <a:uFillTx/>
                          <a:latin typeface="+mn-lt"/>
                          <a:ea typeface="ＭＳ Ｐゴシック" panose="020B0600070205080204" pitchFamily="50" charset="-128"/>
                          <a:cs typeface="+mn-cs"/>
                        </a:rPr>
                        <a:t>SA5</a:t>
                      </a:r>
                      <a:endParaRPr kumimoji="0" lang="en-US" altLang="ja-JP" sz="1100" b="0" i="0" u="none" strike="sngStrike" kern="1200" cap="none" spc="0" normalizeH="0" baseline="0" noProof="0" dirty="0">
                        <a:ln>
                          <a:noFill/>
                        </a:ln>
                        <a:solidFill>
                          <a:prstClr val="black"/>
                        </a:solidFill>
                        <a:effectLst/>
                        <a:uLnTx/>
                        <a:uFillTx/>
                        <a:latin typeface="+mn-lt"/>
                        <a:ea typeface="ＭＳ Ｐゴシック" panose="020B0600070205080204" pitchFamily="50" charset="-128"/>
                        <a:cs typeface="+mn-cs"/>
                      </a:endParaRPr>
                    </a:p>
                  </a:txBody>
                  <a:tcPr/>
                </a:tc>
                <a:extLst>
                  <a:ext uri="{0D108BD9-81ED-4DB2-BD59-A6C34878D82A}">
                    <a16:rowId xmlns:a16="http://schemas.microsoft.com/office/drawing/2014/main" val="995760855"/>
                  </a:ext>
                </a:extLst>
              </a:tr>
              <a:tr h="332522">
                <a:tc>
                  <a:txBody>
                    <a:bodyPr/>
                    <a:lstStyle/>
                    <a:p>
                      <a:r>
                        <a:rPr lang="en-US" sz="1100" b="0" i="0" dirty="0">
                          <a:latin typeface="+mn-lt"/>
                        </a:rPr>
                        <a:t>7</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0" i="0" dirty="0">
                          <a:latin typeface="+mn-lt"/>
                        </a:rPr>
                        <a:t>UPF Enhancement</a:t>
                      </a:r>
                    </a:p>
                  </a:txBody>
                  <a:tcPr/>
                </a:tc>
                <a:tc>
                  <a:txBody>
                    <a:bodyPr/>
                    <a:lstStyle/>
                    <a:p>
                      <a:pPr marL="171450" indent="-171450">
                        <a:buFontTx/>
                        <a:buChar char="-"/>
                      </a:pPr>
                      <a:r>
                        <a:rPr lang="en-US" sz="1100" b="0" i="0" dirty="0">
                          <a:latin typeface="+mn-lt"/>
                        </a:rPr>
                        <a:t>Study on UPF enhancement for Exposure and SBA Phase 2</a:t>
                      </a:r>
                    </a:p>
                  </a:txBody>
                  <a:tcPr/>
                </a:tc>
                <a:tc>
                  <a:txBody>
                    <a:bodyPr/>
                    <a:lstStyle/>
                    <a:p>
                      <a:r>
                        <a:rPr lang="en-US" sz="1100" b="0" i="0" strike="sngStrike" dirty="0">
                          <a:latin typeface="+mn-lt"/>
                        </a:rPr>
                        <a:t>-</a:t>
                      </a:r>
                    </a:p>
                  </a:txBody>
                  <a:tcPr/>
                </a:tc>
                <a:tc>
                  <a:txBody>
                    <a:bodyPr/>
                    <a:lstStyle/>
                    <a:p>
                      <a:r>
                        <a:rPr lang="en-US" sz="1100" b="0" i="0" dirty="0">
                          <a:latin typeface="+mn-lt"/>
                        </a:rPr>
                        <a:t>SA2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solidFill>
                            <a:prstClr val="black"/>
                          </a:solidFill>
                          <a:effectLst/>
                          <a:uLnTx/>
                          <a:uFillTx/>
                          <a:latin typeface="+mn-lt"/>
                          <a:ea typeface="ＭＳ Ｐゴシック" panose="020B0600070205080204" pitchFamily="50" charset="-128"/>
                          <a:cs typeface="+mn-cs"/>
                        </a:rPr>
                        <a:t>No</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solidFill>
                            <a:prstClr val="black"/>
                          </a:solidFill>
                          <a:effectLst/>
                          <a:uLnTx/>
                          <a:uFillTx/>
                          <a:latin typeface="+mn-lt"/>
                          <a:ea typeface="ＭＳ Ｐゴシック" panose="020B0600070205080204" pitchFamily="50" charset="-128"/>
                          <a:cs typeface="+mn-cs"/>
                        </a:rPr>
                        <a:t>CT4</a:t>
                      </a:r>
                    </a:p>
                  </a:txBody>
                  <a:tcPr/>
                </a:tc>
                <a:extLst>
                  <a:ext uri="{0D108BD9-81ED-4DB2-BD59-A6C34878D82A}">
                    <a16:rowId xmlns:a16="http://schemas.microsoft.com/office/drawing/2014/main" val="1649638680"/>
                  </a:ext>
                </a:extLst>
              </a:tr>
            </a:tbl>
          </a:graphicData>
        </a:graphic>
      </p:graphicFrame>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B97B3FEA-58D1-E62B-784D-B44F1F1E5E54}"/>
              </a:ext>
            </a:extLst>
          </p:cNvPr>
          <p:cNvPicPr>
            <a:picLocks noChangeAspect="1"/>
          </p:cNvPicPr>
          <p:nvPr/>
        </p:nvPicPr>
        <p:blipFill>
          <a:blip r:embed="rId2"/>
          <a:stretch>
            <a:fillRect/>
          </a:stretch>
        </p:blipFill>
        <p:spPr>
          <a:xfrm>
            <a:off x="9029007" y="1556950"/>
            <a:ext cx="3149963" cy="3407684"/>
          </a:xfrm>
          <a:prstGeom prst="rect">
            <a:avLst/>
          </a:prstGeom>
        </p:spPr>
      </p:pic>
      <p:grpSp>
        <p:nvGrpSpPr>
          <p:cNvPr id="5" name="グループ化 4">
            <a:extLst>
              <a:ext uri="{FF2B5EF4-FFF2-40B4-BE49-F238E27FC236}">
                <a16:creationId xmlns:a16="http://schemas.microsoft.com/office/drawing/2014/main" id="{ED5D6A6F-BEFE-B253-C029-19D594732C22}"/>
              </a:ext>
            </a:extLst>
          </p:cNvPr>
          <p:cNvGrpSpPr/>
          <p:nvPr/>
        </p:nvGrpSpPr>
        <p:grpSpPr>
          <a:xfrm>
            <a:off x="7850410" y="3530735"/>
            <a:ext cx="2605791" cy="2736684"/>
            <a:chOff x="8237325" y="3929467"/>
            <a:chExt cx="2053536" cy="2392898"/>
          </a:xfrm>
        </p:grpSpPr>
        <p:pic>
          <p:nvPicPr>
            <p:cNvPr id="21" name="図 20" descr="ロゴ が含まれている画像&#10;&#10;自動的に生成された説明">
              <a:extLst>
                <a:ext uri="{FF2B5EF4-FFF2-40B4-BE49-F238E27FC236}">
                  <a16:creationId xmlns:a16="http://schemas.microsoft.com/office/drawing/2014/main" id="{D9C6CCF6-BC77-4AF8-4EA1-56C758FE2C03}"/>
                </a:ext>
              </a:extLst>
            </p:cNvPr>
            <p:cNvPicPr>
              <a:picLocks noChangeAspect="1"/>
            </p:cNvPicPr>
            <p:nvPr/>
          </p:nvPicPr>
          <p:blipFill>
            <a:blip r:embed="rId3"/>
            <a:stretch>
              <a:fillRect/>
            </a:stretch>
          </p:blipFill>
          <p:spPr>
            <a:xfrm>
              <a:off x="8237325" y="5704275"/>
              <a:ext cx="1730938" cy="618090"/>
            </a:xfrm>
            <a:prstGeom prst="rect">
              <a:avLst/>
            </a:prstGeom>
          </p:spPr>
        </p:pic>
        <p:sp>
          <p:nvSpPr>
            <p:cNvPr id="3" name="正方形/長方形 2">
              <a:extLst>
                <a:ext uri="{FF2B5EF4-FFF2-40B4-BE49-F238E27FC236}">
                  <a16:creationId xmlns:a16="http://schemas.microsoft.com/office/drawing/2014/main" id="{3E302CB4-3980-B2B5-9FA7-6535025A0B61}"/>
                </a:ext>
              </a:extLst>
            </p:cNvPr>
            <p:cNvSpPr/>
            <p:nvPr/>
          </p:nvSpPr>
          <p:spPr>
            <a:xfrm>
              <a:off x="8604409" y="5084159"/>
              <a:ext cx="506027" cy="275207"/>
            </a:xfrm>
            <a:prstGeom prst="rec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IAB</a:t>
              </a:r>
              <a:endParaRPr kumimoji="1" lang="ja-JP" altLang="en-US" dirty="0">
                <a:solidFill>
                  <a:schemeClr val="tx1"/>
                </a:solidFill>
              </a:endParaRPr>
            </a:p>
          </p:txBody>
        </p:sp>
        <p:sp>
          <p:nvSpPr>
            <p:cNvPr id="4" name="楕円 3">
              <a:extLst>
                <a:ext uri="{FF2B5EF4-FFF2-40B4-BE49-F238E27FC236}">
                  <a16:creationId xmlns:a16="http://schemas.microsoft.com/office/drawing/2014/main" id="{A3C519EE-8CFA-4298-F5C2-537979A3023D}"/>
                </a:ext>
              </a:extLst>
            </p:cNvPr>
            <p:cNvSpPr/>
            <p:nvPr/>
          </p:nvSpPr>
          <p:spPr>
            <a:xfrm rot="3394762">
              <a:off x="8696174" y="5510115"/>
              <a:ext cx="718529" cy="240626"/>
            </a:xfrm>
            <a:prstGeom prst="ellipse">
              <a:avLst/>
            </a:prstGeom>
            <a:solidFill>
              <a:srgbClr val="FF00FF"/>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kumimoji="1" lang="en-US" altLang="ja-JP" sz="1400" dirty="0"/>
                <a:t>THz</a:t>
              </a:r>
              <a:endParaRPr kumimoji="1" lang="ja-JP" altLang="en-US" sz="1400" dirty="0"/>
            </a:p>
          </p:txBody>
        </p:sp>
        <p:sp>
          <p:nvSpPr>
            <p:cNvPr id="6" name="正方形/長方形 5">
              <a:extLst>
                <a:ext uri="{FF2B5EF4-FFF2-40B4-BE49-F238E27FC236}">
                  <a16:creationId xmlns:a16="http://schemas.microsoft.com/office/drawing/2014/main" id="{5E25F80B-A3AB-0EAF-1F57-F9AD1D30BD20}"/>
                </a:ext>
              </a:extLst>
            </p:cNvPr>
            <p:cNvSpPr/>
            <p:nvPr/>
          </p:nvSpPr>
          <p:spPr>
            <a:xfrm>
              <a:off x="8604408" y="3929467"/>
              <a:ext cx="1686453" cy="275207"/>
            </a:xfrm>
            <a:prstGeom prst="rec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5G(6G?) sys</a:t>
              </a:r>
              <a:endParaRPr kumimoji="1" lang="ja-JP" altLang="en-US" dirty="0">
                <a:solidFill>
                  <a:schemeClr val="tx1"/>
                </a:solidFill>
              </a:endParaRPr>
            </a:p>
          </p:txBody>
        </p:sp>
        <p:sp>
          <p:nvSpPr>
            <p:cNvPr id="12" name="正方形/長方形 11">
              <a:extLst>
                <a:ext uri="{FF2B5EF4-FFF2-40B4-BE49-F238E27FC236}">
                  <a16:creationId xmlns:a16="http://schemas.microsoft.com/office/drawing/2014/main" id="{ACFB3776-DCC6-3BB9-DF8B-68205335E817}"/>
                </a:ext>
              </a:extLst>
            </p:cNvPr>
            <p:cNvSpPr/>
            <p:nvPr/>
          </p:nvSpPr>
          <p:spPr>
            <a:xfrm>
              <a:off x="9194781" y="5084159"/>
              <a:ext cx="506027" cy="275207"/>
            </a:xfrm>
            <a:prstGeom prst="rec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IAB</a:t>
              </a:r>
              <a:endParaRPr kumimoji="1" lang="ja-JP" altLang="en-US" dirty="0">
                <a:solidFill>
                  <a:schemeClr val="tx1"/>
                </a:solidFill>
              </a:endParaRPr>
            </a:p>
          </p:txBody>
        </p:sp>
        <p:sp>
          <p:nvSpPr>
            <p:cNvPr id="13" name="正方形/長方形 12">
              <a:extLst>
                <a:ext uri="{FF2B5EF4-FFF2-40B4-BE49-F238E27FC236}">
                  <a16:creationId xmlns:a16="http://schemas.microsoft.com/office/drawing/2014/main" id="{CB12EF17-8DD6-A71E-26E8-4C8037849239}"/>
                </a:ext>
              </a:extLst>
            </p:cNvPr>
            <p:cNvSpPr/>
            <p:nvPr/>
          </p:nvSpPr>
          <p:spPr>
            <a:xfrm>
              <a:off x="9749310" y="5087517"/>
              <a:ext cx="506027" cy="275207"/>
            </a:xfrm>
            <a:prstGeom prst="rec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IAB</a:t>
              </a:r>
              <a:endParaRPr kumimoji="1" lang="ja-JP" altLang="en-US" dirty="0">
                <a:solidFill>
                  <a:schemeClr val="tx1"/>
                </a:solidFill>
              </a:endParaRPr>
            </a:p>
          </p:txBody>
        </p:sp>
        <p:sp>
          <p:nvSpPr>
            <p:cNvPr id="15" name="楕円 14">
              <a:extLst>
                <a:ext uri="{FF2B5EF4-FFF2-40B4-BE49-F238E27FC236}">
                  <a16:creationId xmlns:a16="http://schemas.microsoft.com/office/drawing/2014/main" id="{F8BD921A-9836-BABD-BD5B-A3348249C2DB}"/>
                </a:ext>
              </a:extLst>
            </p:cNvPr>
            <p:cNvSpPr/>
            <p:nvPr/>
          </p:nvSpPr>
          <p:spPr>
            <a:xfrm rot="5195222">
              <a:off x="9136088" y="5507046"/>
              <a:ext cx="713056" cy="240626"/>
            </a:xfrm>
            <a:prstGeom prst="ellipse">
              <a:avLst/>
            </a:prstGeom>
            <a:solidFill>
              <a:srgbClr val="FF00FF"/>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kumimoji="1" lang="en-US" altLang="ja-JP" sz="1400" dirty="0"/>
                <a:t>THz</a:t>
              </a:r>
              <a:endParaRPr kumimoji="1" lang="ja-JP" altLang="en-US" sz="1400" dirty="0"/>
            </a:p>
          </p:txBody>
        </p:sp>
        <p:sp>
          <p:nvSpPr>
            <p:cNvPr id="16" name="楕円 15">
              <a:extLst>
                <a:ext uri="{FF2B5EF4-FFF2-40B4-BE49-F238E27FC236}">
                  <a16:creationId xmlns:a16="http://schemas.microsoft.com/office/drawing/2014/main" id="{0B77A535-849C-67A8-FBE0-B7020205EB91}"/>
                </a:ext>
              </a:extLst>
            </p:cNvPr>
            <p:cNvSpPr/>
            <p:nvPr/>
          </p:nvSpPr>
          <p:spPr>
            <a:xfrm rot="6772211">
              <a:off x="9660178" y="5496487"/>
              <a:ext cx="668745" cy="240626"/>
            </a:xfrm>
            <a:prstGeom prst="ellipse">
              <a:avLst/>
            </a:prstGeom>
            <a:solidFill>
              <a:srgbClr val="FF00FF"/>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kumimoji="1" lang="en-US" altLang="ja-JP" sz="1400" dirty="0"/>
                <a:t>THz</a:t>
              </a:r>
              <a:endParaRPr kumimoji="1" lang="ja-JP" altLang="en-US" sz="1400" dirty="0"/>
            </a:p>
          </p:txBody>
        </p:sp>
        <p:sp>
          <p:nvSpPr>
            <p:cNvPr id="8" name="円柱 7">
              <a:extLst>
                <a:ext uri="{FF2B5EF4-FFF2-40B4-BE49-F238E27FC236}">
                  <a16:creationId xmlns:a16="http://schemas.microsoft.com/office/drawing/2014/main" id="{E06C4943-D03B-A6EE-F03A-58AB45BFC478}"/>
                </a:ext>
              </a:extLst>
            </p:cNvPr>
            <p:cNvSpPr/>
            <p:nvPr/>
          </p:nvSpPr>
          <p:spPr>
            <a:xfrm>
              <a:off x="9877612" y="4277504"/>
              <a:ext cx="249421" cy="779903"/>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円柱 9">
              <a:extLst>
                <a:ext uri="{FF2B5EF4-FFF2-40B4-BE49-F238E27FC236}">
                  <a16:creationId xmlns:a16="http://schemas.microsoft.com/office/drawing/2014/main" id="{94E87879-C977-D1CF-CC9D-77E94CDBC8FA}"/>
                </a:ext>
              </a:extLst>
            </p:cNvPr>
            <p:cNvSpPr/>
            <p:nvPr/>
          </p:nvSpPr>
          <p:spPr>
            <a:xfrm>
              <a:off x="9302912" y="4284926"/>
              <a:ext cx="249421" cy="779903"/>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円柱 10">
              <a:extLst>
                <a:ext uri="{FF2B5EF4-FFF2-40B4-BE49-F238E27FC236}">
                  <a16:creationId xmlns:a16="http://schemas.microsoft.com/office/drawing/2014/main" id="{AE096C4B-758F-8AE8-CCDD-67A5E33773C9}"/>
                </a:ext>
              </a:extLst>
            </p:cNvPr>
            <p:cNvSpPr/>
            <p:nvPr/>
          </p:nvSpPr>
          <p:spPr>
            <a:xfrm>
              <a:off x="8750923" y="4289465"/>
              <a:ext cx="249421" cy="779903"/>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8" name="テキスト ボックス 17">
              <a:extLst>
                <a:ext uri="{FF2B5EF4-FFF2-40B4-BE49-F238E27FC236}">
                  <a16:creationId xmlns:a16="http://schemas.microsoft.com/office/drawing/2014/main" id="{B593FE77-FBC1-9E6D-A755-1D31FC12DF55}"/>
                </a:ext>
              </a:extLst>
            </p:cNvPr>
            <p:cNvSpPr txBox="1"/>
            <p:nvPr/>
          </p:nvSpPr>
          <p:spPr>
            <a:xfrm>
              <a:off x="8552941" y="4702369"/>
              <a:ext cx="693564" cy="276999"/>
            </a:xfrm>
            <a:prstGeom prst="rect">
              <a:avLst/>
            </a:prstGeom>
            <a:noFill/>
          </p:spPr>
          <p:txBody>
            <a:bodyPr wrap="square" rtlCol="0">
              <a:spAutoFit/>
            </a:bodyPr>
            <a:lstStyle/>
            <a:p>
              <a:r>
                <a:rPr kumimoji="1" lang="en-US" altLang="ja-JP" sz="1200" dirty="0" err="1"/>
                <a:t>mmW</a:t>
              </a:r>
              <a:endParaRPr kumimoji="1" lang="ja-JP" altLang="en-US" sz="1200" dirty="0"/>
            </a:p>
          </p:txBody>
        </p:sp>
        <p:sp>
          <p:nvSpPr>
            <p:cNvPr id="19" name="テキスト ボックス 18">
              <a:extLst>
                <a:ext uri="{FF2B5EF4-FFF2-40B4-BE49-F238E27FC236}">
                  <a16:creationId xmlns:a16="http://schemas.microsoft.com/office/drawing/2014/main" id="{A90EAE87-828C-AB26-32C2-6ED0F0BEFF4B}"/>
                </a:ext>
              </a:extLst>
            </p:cNvPr>
            <p:cNvSpPr txBox="1"/>
            <p:nvPr/>
          </p:nvSpPr>
          <p:spPr>
            <a:xfrm>
              <a:off x="8541659" y="4385202"/>
              <a:ext cx="693564" cy="276999"/>
            </a:xfrm>
            <a:prstGeom prst="rect">
              <a:avLst/>
            </a:prstGeom>
            <a:noFill/>
          </p:spPr>
          <p:txBody>
            <a:bodyPr wrap="square" rtlCol="0">
              <a:spAutoFit/>
            </a:bodyPr>
            <a:lstStyle/>
            <a:p>
              <a:r>
                <a:rPr kumimoji="1" lang="en-US" altLang="ja-JP" sz="1200" dirty="0"/>
                <a:t>Public</a:t>
              </a:r>
              <a:endParaRPr kumimoji="1" lang="ja-JP" altLang="en-US" sz="1200" dirty="0"/>
            </a:p>
          </p:txBody>
        </p:sp>
        <p:sp>
          <p:nvSpPr>
            <p:cNvPr id="20" name="テキスト ボックス 19">
              <a:extLst>
                <a:ext uri="{FF2B5EF4-FFF2-40B4-BE49-F238E27FC236}">
                  <a16:creationId xmlns:a16="http://schemas.microsoft.com/office/drawing/2014/main" id="{05D3DCE2-70A0-F13B-6FA0-08CBF04DB191}"/>
                </a:ext>
              </a:extLst>
            </p:cNvPr>
            <p:cNvSpPr txBox="1"/>
            <p:nvPr/>
          </p:nvSpPr>
          <p:spPr>
            <a:xfrm>
              <a:off x="8953909" y="4512967"/>
              <a:ext cx="1137555" cy="276999"/>
            </a:xfrm>
            <a:prstGeom prst="rect">
              <a:avLst/>
            </a:prstGeom>
            <a:noFill/>
          </p:spPr>
          <p:txBody>
            <a:bodyPr wrap="square" rtlCol="0">
              <a:spAutoFit/>
            </a:bodyPr>
            <a:lstStyle/>
            <a:p>
              <a:r>
                <a:rPr kumimoji="1" lang="en-US" altLang="ja-JP" sz="1200" dirty="0"/>
                <a:t>Non Public</a:t>
              </a:r>
              <a:endParaRPr kumimoji="1" lang="ja-JP" altLang="en-US" sz="1200" dirty="0"/>
            </a:p>
          </p:txBody>
        </p:sp>
      </p:gr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535635"/>
            <a:ext cx="10515600" cy="1130301"/>
          </a:xfrm>
        </p:spPr>
        <p:txBody>
          <a:bodyPr/>
          <a:lstStyle/>
          <a:p>
            <a:r>
              <a:rPr lang="en-GB" altLang="en-US" b="1" dirty="0"/>
              <a:t>IAB/MBSR enhancement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27738" y="1916081"/>
            <a:ext cx="8421585" cy="4351338"/>
          </a:xfrm>
        </p:spPr>
        <p:txBody>
          <a:bodyPr/>
          <a:lstStyle/>
          <a:p>
            <a:r>
              <a:rPr lang="en-US" altLang="ja-JP" sz="2400" b="1" dirty="0"/>
              <a:t>IAB/MBSR architecture/mobility can be the Key features </a:t>
            </a:r>
            <a:r>
              <a:rPr lang="en-US" altLang="ja-JP" sz="2400" b="1" i="0" dirty="0">
                <a:effectLst/>
              </a:rPr>
              <a:t>toward  Beyond 5G/6G expected to have even more diverse cases s</a:t>
            </a:r>
            <a:r>
              <a:rPr lang="en-US" altLang="ja-JP" sz="2400" b="1" dirty="0"/>
              <a:t>uch as</a:t>
            </a:r>
            <a:r>
              <a:rPr lang="en-US" altLang="ja-JP" sz="2400" b="1" i="0" dirty="0">
                <a:effectLst/>
              </a:rPr>
              <a:t> THz coverage deployment!</a:t>
            </a:r>
            <a:endParaRPr lang="en-US" altLang="ja-JP" sz="2400" b="1" dirty="0"/>
          </a:p>
          <a:p>
            <a:pPr>
              <a:buFont typeface="Wingdings" panose="05000000000000000000" pitchFamily="2" charset="2"/>
              <a:buChar char="Ø"/>
            </a:pPr>
            <a:r>
              <a:rPr lang="en-US" altLang="ja-JP" sz="2000" dirty="0">
                <a:solidFill>
                  <a:schemeClr val="tx1"/>
                </a:solidFill>
              </a:rPr>
              <a:t>TS 22.261 already specifies the several requirements for 5GS to support MBSR utilizing NR satellite access.</a:t>
            </a:r>
            <a:r>
              <a:rPr lang="en-US" altLang="ja-JP" sz="2000" b="0" i="0" dirty="0">
                <a:solidFill>
                  <a:schemeClr val="tx1"/>
                </a:solidFill>
                <a:effectLst/>
              </a:rPr>
              <a:t> But in Rel18 NR satellite access is not applicable. </a:t>
            </a:r>
            <a:endParaRPr lang="en-US" altLang="ja-JP" sz="2000" dirty="0">
              <a:solidFill>
                <a:schemeClr val="tx1"/>
              </a:solidFill>
            </a:endParaRPr>
          </a:p>
          <a:p>
            <a:pPr marL="742950" lvl="1" indent="-285750">
              <a:spcAft>
                <a:spcPts val="900"/>
              </a:spcAft>
              <a:buFontTx/>
              <a:buChar char="-"/>
            </a:pPr>
            <a:r>
              <a:rPr lang="en-GB" altLang="ja-JP" sz="1800" i="1" dirty="0">
                <a:solidFill>
                  <a:schemeClr val="tx1"/>
                </a:solidFill>
                <a:effectLst/>
                <a:latin typeface="Times New Roman" panose="02020603050405020304" pitchFamily="18" charset="0"/>
                <a:ea typeface="游明朝" panose="02020400000000000000" pitchFamily="18" charset="-128"/>
                <a:cs typeface="Times New Roman" panose="02020603050405020304" pitchFamily="18" charset="0"/>
              </a:rPr>
              <a:t>The 5G system shall be able to support mobile base station relays using 3GPP satellite NG-RAN (NR satellite access).</a:t>
            </a:r>
          </a:p>
          <a:p>
            <a:pPr marL="742950" lvl="1" indent="-285750">
              <a:spcAft>
                <a:spcPts val="900"/>
              </a:spcAft>
              <a:buFontTx/>
              <a:buChar char="-"/>
            </a:pPr>
            <a:r>
              <a:rPr lang="en-GB" altLang="ja-JP" sz="1800" i="1" dirty="0">
                <a:solidFill>
                  <a:schemeClr val="tx1"/>
                </a:solidFill>
                <a:effectLst/>
                <a:latin typeface="Times New Roman" panose="02020603050405020304" pitchFamily="18" charset="0"/>
                <a:ea typeface="游明朝" panose="02020400000000000000" pitchFamily="18" charset="-128"/>
                <a:cs typeface="Times New Roman" panose="02020603050405020304" pitchFamily="18" charset="0"/>
              </a:rPr>
              <a:t>The 5G system shall be able to support mobile base station relays accessing to 5GC via NR satellite access and NR terrestrial access simultaneously.</a:t>
            </a:r>
          </a:p>
          <a:p>
            <a:pPr marL="457200" lvl="1" indent="0">
              <a:buNone/>
            </a:pPr>
            <a:r>
              <a:rPr lang="en-US" altLang="ja-JP" b="1" dirty="0"/>
              <a:t>Potential Key Issue</a:t>
            </a:r>
            <a:endParaRPr lang="en-US" altLang="ja-JP" b="1" i="0" dirty="0">
              <a:latin typeface="+mn-lt"/>
            </a:endParaRPr>
          </a:p>
          <a:p>
            <a:pPr lvl="1"/>
            <a:r>
              <a:rPr lang="en-US" altLang="ja-JP" b="1" i="0" kern="1200" dirty="0">
                <a:solidFill>
                  <a:schemeClr val="dk1"/>
                </a:solidFill>
                <a:effectLst/>
                <a:latin typeface="+mn-lt"/>
                <a:ea typeface="+mn-ea"/>
                <a:cs typeface="+mn-cs"/>
              </a:rPr>
              <a:t>IAB/MBSR applicability to the Satellite Access</a:t>
            </a:r>
          </a:p>
          <a:p>
            <a:pPr lvl="1"/>
            <a:endParaRPr lang="en-US" altLang="ja-JP" sz="2000" b="0" i="0" dirty="0">
              <a:latin typeface="+mn-lt"/>
            </a:endParaRPr>
          </a:p>
          <a:p>
            <a:pPr marL="457200" lvl="1" indent="0">
              <a:spcAft>
                <a:spcPts val="900"/>
              </a:spcAft>
              <a:buNone/>
            </a:pPr>
            <a:endParaRPr lang="en-US" altLang="ja-JP" sz="2000" dirty="0">
              <a:solidFill>
                <a:schemeClr val="tx1"/>
              </a:solidFill>
            </a:endParaRPr>
          </a:p>
        </p:txBody>
      </p:sp>
      <p:sp>
        <p:nvSpPr>
          <p:cNvPr id="17" name="テキスト ボックス 16">
            <a:extLst>
              <a:ext uri="{FF2B5EF4-FFF2-40B4-BE49-F238E27FC236}">
                <a16:creationId xmlns:a16="http://schemas.microsoft.com/office/drawing/2014/main" id="{77D5056E-C557-EBE1-532B-8B10669474DF}"/>
              </a:ext>
            </a:extLst>
          </p:cNvPr>
          <p:cNvSpPr txBox="1"/>
          <p:nvPr/>
        </p:nvSpPr>
        <p:spPr>
          <a:xfrm>
            <a:off x="9818162" y="4160814"/>
            <a:ext cx="1137555" cy="276999"/>
          </a:xfrm>
          <a:prstGeom prst="rect">
            <a:avLst/>
          </a:prstGeom>
          <a:noFill/>
        </p:spPr>
        <p:txBody>
          <a:bodyPr wrap="square" rtlCol="0">
            <a:spAutoFit/>
          </a:bodyPr>
          <a:lstStyle/>
          <a:p>
            <a:r>
              <a:rPr kumimoji="1" lang="en-US" altLang="ja-JP" sz="1200" dirty="0"/>
              <a:t>Satellite</a:t>
            </a:r>
            <a:endParaRPr kumimoji="1" lang="ja-JP" altLang="en-US" sz="1200" dirty="0"/>
          </a:p>
        </p:txBody>
      </p:sp>
    </p:spTree>
    <p:extLst>
      <p:ext uri="{BB962C8B-B14F-4D97-AF65-F5344CB8AC3E}">
        <p14:creationId xmlns:p14="http://schemas.microsoft.com/office/powerpoint/2010/main" val="164168055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3E2A8167-6F09-2705-9239-B06933F56BF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996465" y="2410348"/>
            <a:ext cx="3160395" cy="3064714"/>
          </a:xfrm>
          <a:prstGeom prst="rect">
            <a:avLst/>
          </a:prstGeom>
          <a:noFill/>
          <a:ln>
            <a:noFill/>
          </a:ln>
        </p:spPr>
      </p:pic>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87766" y="554036"/>
            <a:ext cx="9627833" cy="1130301"/>
          </a:xfrm>
        </p:spPr>
        <p:txBody>
          <a:bodyPr/>
          <a:lstStyle/>
          <a:p>
            <a:r>
              <a:rPr lang="en-GB" altLang="en-US" b="1" dirty="0"/>
              <a:t>Enhancement across NTNs or TN&amp;NTN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20072" y="1784936"/>
            <a:ext cx="9211603" cy="4749428"/>
          </a:xfrm>
        </p:spPr>
        <p:txBody>
          <a:bodyPr/>
          <a:lstStyle/>
          <a:p>
            <a:r>
              <a:rPr lang="en-US" altLang="ja-JP" sz="2400" b="1" dirty="0">
                <a:ea typeface="游明朝" panose="02020400000000000000" pitchFamily="18" charset="-128"/>
              </a:rPr>
              <a:t>Non-Terrestrial Networks play a vital role in Beyond 5G/6G technology!</a:t>
            </a:r>
          </a:p>
          <a:p>
            <a:pPr>
              <a:buFont typeface="Wingdings" panose="05000000000000000000" pitchFamily="2" charset="2"/>
              <a:buChar char="Ø"/>
            </a:pPr>
            <a:r>
              <a:rPr lang="en-US" altLang="ja-JP" sz="2000" dirty="0">
                <a:ea typeface="游明朝" panose="02020400000000000000" pitchFamily="18" charset="-128"/>
              </a:rPr>
              <a:t>There is intense competition among multiple type of satellites and terrestrial network operators in this field. However, collaboration and cooperation among these entities are essential for the success of Beyond 5G/6G.</a:t>
            </a:r>
          </a:p>
          <a:p>
            <a:pPr>
              <a:buFont typeface="Wingdings" panose="05000000000000000000" pitchFamily="2" charset="2"/>
              <a:buChar char="Ø"/>
            </a:pPr>
            <a:r>
              <a:rPr lang="en-US" altLang="ja-JP" sz="2000" dirty="0">
                <a:ea typeface="游明朝" panose="02020400000000000000" pitchFamily="18" charset="-128"/>
              </a:rPr>
              <a:t>Also the collaboration between satellite and terrestrial networks is essential. Enables seamless and unified services without distinguishing between ground and space including existing 3GPP 5G features e.g. Dual Connectivity, NW Slice, ATSSS,  MINT, Roaming, NW Sharing,…</a:t>
            </a:r>
          </a:p>
          <a:p>
            <a:pPr marL="457200" lvl="1" indent="0">
              <a:buNone/>
            </a:pPr>
            <a:r>
              <a:rPr lang="en-US" altLang="ja-JP" b="1" dirty="0"/>
              <a:t>Potential Key Issue</a:t>
            </a:r>
            <a:endParaRPr lang="en-US" altLang="ja-JP" b="1" i="0" dirty="0">
              <a:latin typeface="+mn-lt"/>
            </a:endParaRPr>
          </a:p>
          <a:p>
            <a:pPr lvl="1"/>
            <a:r>
              <a:rPr lang="en-US" altLang="ja-JP" b="1" i="0" dirty="0">
                <a:latin typeface="+mn-lt"/>
              </a:rPr>
              <a:t>Simultaneous usage of </a:t>
            </a:r>
            <a:r>
              <a:rPr lang="en-GB" altLang="ja-JP" b="1" i="0" dirty="0">
                <a:solidFill>
                  <a:schemeClr val="tx1"/>
                </a:solidFill>
                <a:effectLst/>
                <a:latin typeface="+mn-lt"/>
                <a:ea typeface="游明朝" panose="02020400000000000000" pitchFamily="18" charset="-128"/>
                <a:cs typeface="Times New Roman" panose="02020603050405020304" pitchFamily="18" charset="0"/>
              </a:rPr>
              <a:t>NR satellite access and NR terrestrial access </a:t>
            </a:r>
          </a:p>
          <a:p>
            <a:pPr lvl="1"/>
            <a:r>
              <a:rPr lang="en-GB" altLang="ja-JP" b="1" dirty="0">
                <a:ea typeface="游明朝" panose="02020400000000000000" pitchFamily="18" charset="-128"/>
                <a:cs typeface="Times New Roman" panose="02020603050405020304" pitchFamily="18" charset="0"/>
              </a:rPr>
              <a:t>Terrestrial 3GPP features</a:t>
            </a:r>
            <a:r>
              <a:rPr lang="en-GB" altLang="ja-JP" b="1" i="0" dirty="0">
                <a:solidFill>
                  <a:schemeClr val="tx1"/>
                </a:solidFill>
                <a:effectLst/>
                <a:latin typeface="+mn-lt"/>
                <a:ea typeface="游明朝" panose="02020400000000000000" pitchFamily="18" charset="-128"/>
                <a:cs typeface="Times New Roman" panose="02020603050405020304" pitchFamily="18" charset="0"/>
              </a:rPr>
              <a:t> applicability to the NR Satellite Access</a:t>
            </a:r>
            <a:endParaRPr lang="en-US" altLang="ja-JP" b="1" i="0" dirty="0">
              <a:latin typeface="+mn-lt"/>
            </a:endParaRPr>
          </a:p>
          <a:p>
            <a:pPr lvl="1"/>
            <a:endParaRPr lang="en-US" altLang="ja-JP" sz="2000" dirty="0">
              <a:ea typeface="游明朝" panose="02020400000000000000" pitchFamily="18" charset="-128"/>
            </a:endParaRPr>
          </a:p>
          <a:p>
            <a:pPr lvl="1"/>
            <a:endParaRPr lang="en-GB" altLang="ja-JP" sz="2000" dirty="0">
              <a:solidFill>
                <a:schemeClr val="tx1"/>
              </a:solidFill>
              <a:ea typeface="游明朝" panose="02020400000000000000" pitchFamily="18" charset="-128"/>
            </a:endParaRPr>
          </a:p>
          <a:p>
            <a:endParaRPr lang="en-US" altLang="en-US" sz="2400" dirty="0"/>
          </a:p>
        </p:txBody>
      </p:sp>
    </p:spTree>
    <p:extLst>
      <p:ext uri="{BB962C8B-B14F-4D97-AF65-F5344CB8AC3E}">
        <p14:creationId xmlns:p14="http://schemas.microsoft.com/office/powerpoint/2010/main" val="222530375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b="1" dirty="0"/>
              <a:t> Sensing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6893" y="1846513"/>
            <a:ext cx="10994204" cy="4539664"/>
          </a:xfrm>
        </p:spPr>
        <p:txBody>
          <a:bodyPr/>
          <a:lstStyle/>
          <a:p>
            <a:pPr indent="63500">
              <a:spcAft>
                <a:spcPts val="900"/>
              </a:spcAft>
            </a:pPr>
            <a:r>
              <a:rPr lang="en-US" altLang="ja-JP" sz="2400" i="0" dirty="0">
                <a:effectLst/>
                <a:latin typeface="Söhne"/>
              </a:rPr>
              <a:t> </a:t>
            </a:r>
            <a:r>
              <a:rPr lang="en-US" altLang="ja-JP" sz="2400" b="1" i="0" dirty="0">
                <a:effectLst/>
                <a:latin typeface="Söhne"/>
              </a:rPr>
              <a:t>The Sensing technology is rapidly advancing in research and development even outside of 3GPP today, and it is necessary to first identify the significance of its implementation within the 3GPP ecosystem!</a:t>
            </a:r>
          </a:p>
          <a:p>
            <a:pPr marL="571500" indent="-342900">
              <a:spcAft>
                <a:spcPts val="900"/>
              </a:spcAft>
              <a:buFont typeface="Wingdings" panose="05000000000000000000" pitchFamily="2" charset="2"/>
              <a:buChar char="Ø"/>
            </a:pPr>
            <a:r>
              <a:rPr lang="en-US" altLang="ja-JP" sz="2000" b="0" i="0" dirty="0">
                <a:effectLst/>
                <a:latin typeface="Söhne"/>
              </a:rPr>
              <a:t>We strongly advocate for Sensing to be included in 3GPP Release 19. Integrating Sensing with the mobile network unlocks advanced applications and utilization. It effectively detects sudden events like accidents and disasters, raising awareness and enabling prompt dissemination of crucial information. This integration is crucial for ensuring public safety and mitigating the impact of unforeseen incidents. Sensing holds vast potential for seamless integration and enhanced mobile network capabilities.</a:t>
            </a:r>
            <a:endParaRPr lang="en-US" altLang="en-US" sz="2000" dirty="0">
              <a:latin typeface="Söhne"/>
            </a:endParaRPr>
          </a:p>
          <a:p>
            <a:pPr marL="457200" lvl="1" indent="0">
              <a:buNone/>
            </a:pPr>
            <a:r>
              <a:rPr lang="en-US" altLang="ja-JP" b="1" dirty="0"/>
              <a:t>Potential Key Issues</a:t>
            </a:r>
            <a:endParaRPr lang="en-US" altLang="ja-JP" b="1" i="0" dirty="0">
              <a:latin typeface="+mn-lt"/>
            </a:endParaRPr>
          </a:p>
          <a:p>
            <a:pPr lvl="1"/>
            <a:r>
              <a:rPr lang="en-US" altLang="ja-JP" b="1" dirty="0"/>
              <a:t>H</a:t>
            </a:r>
            <a:r>
              <a:rPr lang="en-US" altLang="ja-JP" b="1" i="0" dirty="0">
                <a:latin typeface="+mn-lt"/>
              </a:rPr>
              <a:t>ow to handle and manage the Sensing Data</a:t>
            </a:r>
          </a:p>
          <a:p>
            <a:pPr lvl="1"/>
            <a:r>
              <a:rPr lang="en-US" altLang="ja-JP" b="1" dirty="0"/>
              <a:t>H</a:t>
            </a:r>
            <a:r>
              <a:rPr lang="en-US" altLang="ja-JP" b="1" i="0" dirty="0">
                <a:latin typeface="+mn-lt"/>
              </a:rPr>
              <a:t>ow to combine with OAM or other NW Data</a:t>
            </a:r>
          </a:p>
        </p:txBody>
      </p:sp>
      <p:pic>
        <p:nvPicPr>
          <p:cNvPr id="2" name="図 1" descr="ロゴ が含まれている画像&#10;&#10;自動的に生成された説明">
            <a:extLst>
              <a:ext uri="{FF2B5EF4-FFF2-40B4-BE49-F238E27FC236}">
                <a16:creationId xmlns:a16="http://schemas.microsoft.com/office/drawing/2014/main" id="{C755DF90-18F0-B280-B586-7EEF997058CC}"/>
              </a:ext>
            </a:extLst>
          </p:cNvPr>
          <p:cNvPicPr>
            <a:picLocks noChangeAspect="1"/>
          </p:cNvPicPr>
          <p:nvPr/>
        </p:nvPicPr>
        <p:blipFill>
          <a:blip r:embed="rId2"/>
          <a:stretch>
            <a:fillRect/>
          </a:stretch>
        </p:blipFill>
        <p:spPr>
          <a:xfrm>
            <a:off x="8178945" y="5011487"/>
            <a:ext cx="3536805" cy="1459060"/>
          </a:xfrm>
          <a:prstGeom prst="rect">
            <a:avLst/>
          </a:prstGeom>
        </p:spPr>
      </p:pic>
      <p:sp>
        <p:nvSpPr>
          <p:cNvPr id="3" name="稲妻 2">
            <a:extLst>
              <a:ext uri="{FF2B5EF4-FFF2-40B4-BE49-F238E27FC236}">
                <a16:creationId xmlns:a16="http://schemas.microsoft.com/office/drawing/2014/main" id="{971D51FF-0F6D-82EF-F098-E351AA6D3809}"/>
              </a:ext>
            </a:extLst>
          </p:cNvPr>
          <p:cNvSpPr/>
          <p:nvPr/>
        </p:nvSpPr>
        <p:spPr>
          <a:xfrm rot="16200000">
            <a:off x="11199870" y="4654160"/>
            <a:ext cx="550415" cy="714652"/>
          </a:xfrm>
          <a:prstGeom prst="lightningBol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kumimoji="1" lang="ja-JP" altLang="en-US"/>
          </a:p>
        </p:txBody>
      </p:sp>
      <p:sp>
        <p:nvSpPr>
          <p:cNvPr id="4" name="稲妻 3">
            <a:extLst>
              <a:ext uri="{FF2B5EF4-FFF2-40B4-BE49-F238E27FC236}">
                <a16:creationId xmlns:a16="http://schemas.microsoft.com/office/drawing/2014/main" id="{2807B27B-A9C1-D5D3-4AF3-C63863090ED2}"/>
              </a:ext>
            </a:extLst>
          </p:cNvPr>
          <p:cNvSpPr/>
          <p:nvPr/>
        </p:nvSpPr>
        <p:spPr>
          <a:xfrm rot="16200000">
            <a:off x="9900916" y="4929367"/>
            <a:ext cx="550415" cy="714652"/>
          </a:xfrm>
          <a:prstGeom prst="lightningBol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kumimoji="1" lang="ja-JP" altLang="en-US"/>
          </a:p>
        </p:txBody>
      </p:sp>
      <p:sp>
        <p:nvSpPr>
          <p:cNvPr id="5" name="稲妻 4">
            <a:extLst>
              <a:ext uri="{FF2B5EF4-FFF2-40B4-BE49-F238E27FC236}">
                <a16:creationId xmlns:a16="http://schemas.microsoft.com/office/drawing/2014/main" id="{F1F67A12-90DB-270F-043E-CDBEBFA62EFE}"/>
              </a:ext>
            </a:extLst>
          </p:cNvPr>
          <p:cNvSpPr/>
          <p:nvPr/>
        </p:nvSpPr>
        <p:spPr>
          <a:xfrm rot="9783972">
            <a:off x="7980287" y="4961699"/>
            <a:ext cx="550415" cy="714652"/>
          </a:xfrm>
          <a:prstGeom prst="lightningBol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3896732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2D015E1-F5CF-8347-8EFF-4D98DF7AC96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00827" y="2969693"/>
            <a:ext cx="4291173" cy="2332218"/>
          </a:xfrm>
          <a:prstGeom prst="rect">
            <a:avLst/>
          </a:prstGeom>
          <a:noFill/>
          <a:ln>
            <a:noFill/>
          </a:ln>
        </p:spPr>
      </p:pic>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b="1" dirty="0"/>
              <a:t> Metaverse</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05484" y="1941816"/>
            <a:ext cx="8178228" cy="4170862"/>
          </a:xfrm>
        </p:spPr>
        <p:txBody>
          <a:bodyPr/>
          <a:lstStyle/>
          <a:p>
            <a:r>
              <a:rPr lang="en-US" altLang="ja-JP" sz="2400" b="1" i="0" dirty="0">
                <a:effectLst/>
                <a:latin typeface="Söhne"/>
              </a:rPr>
              <a:t>The Metaverse is rapidly advancing in research and development even outside of 3GPP today, and it is necessary to first identify the significance of its implementation within the 3GPP ecosystem.</a:t>
            </a:r>
          </a:p>
          <a:p>
            <a:pPr algn="l">
              <a:buFont typeface="Wingdings" panose="05000000000000000000" pitchFamily="2" charset="2"/>
              <a:buChar char="Ø"/>
            </a:pPr>
            <a:r>
              <a:rPr lang="en-US" altLang="ja-JP" sz="2000" b="0" i="0" dirty="0">
                <a:effectLst/>
                <a:latin typeface="Söhne"/>
              </a:rPr>
              <a:t>Improve Emergency drills with realistic simulations and broad participation. Mobile operators play a critical role in emergencies, addressing issues like data congestion and equipment failures. Utilizing a metaverse environment enhances drills and provides insights into human behavior during crises..</a:t>
            </a:r>
          </a:p>
          <a:p>
            <a:pPr marL="0" indent="0" algn="l">
              <a:buNone/>
            </a:pPr>
            <a:r>
              <a:rPr lang="en-US" altLang="ja-JP" sz="2400" b="1" dirty="0"/>
              <a:t>Potential Key Issues</a:t>
            </a:r>
            <a:endParaRPr lang="en-US" altLang="ja-JP" sz="2400" b="1" i="0" dirty="0">
              <a:latin typeface="+mn-lt"/>
            </a:endParaRPr>
          </a:p>
          <a:p>
            <a:pPr lvl="1"/>
            <a:r>
              <a:rPr lang="en-US" altLang="ja-JP" b="1" dirty="0"/>
              <a:t>H</a:t>
            </a:r>
            <a:r>
              <a:rPr lang="en-US" altLang="ja-JP" b="1" i="0" dirty="0">
                <a:latin typeface="+mn-lt"/>
              </a:rPr>
              <a:t>ow to provide the confidential OAM or NW data to the Metaverse environment</a:t>
            </a:r>
          </a:p>
        </p:txBody>
      </p:sp>
      <p:sp>
        <p:nvSpPr>
          <p:cNvPr id="2" name="テキスト ボックス 1">
            <a:extLst>
              <a:ext uri="{FF2B5EF4-FFF2-40B4-BE49-F238E27FC236}">
                <a16:creationId xmlns:a16="http://schemas.microsoft.com/office/drawing/2014/main" id="{9F30E329-178B-3C8A-9991-E3A63D750ACA}"/>
              </a:ext>
            </a:extLst>
          </p:cNvPr>
          <p:cNvSpPr txBox="1"/>
          <p:nvPr/>
        </p:nvSpPr>
        <p:spPr>
          <a:xfrm>
            <a:off x="11131942" y="5399517"/>
            <a:ext cx="1097729" cy="307777"/>
          </a:xfrm>
          <a:prstGeom prst="rect">
            <a:avLst/>
          </a:prstGeom>
          <a:noFill/>
        </p:spPr>
        <p:txBody>
          <a:bodyPr wrap="square">
            <a:spAutoFit/>
          </a:bodyPr>
          <a:lstStyle/>
          <a:p>
            <a:r>
              <a:rPr lang="en-US" altLang="ja-JP" sz="1400" dirty="0"/>
              <a:t>TR</a:t>
            </a:r>
            <a:r>
              <a:rPr lang="ja-JP" altLang="en-US" sz="1400" dirty="0"/>
              <a:t> </a:t>
            </a:r>
            <a:r>
              <a:rPr lang="en-US" altLang="ja-JP" sz="1400" dirty="0"/>
              <a:t>22.856</a:t>
            </a:r>
            <a:endParaRPr lang="ja-JP" altLang="en-US" sz="1400" dirty="0"/>
          </a:p>
        </p:txBody>
      </p:sp>
    </p:spTree>
    <p:extLst>
      <p:ext uri="{BB962C8B-B14F-4D97-AF65-F5344CB8AC3E}">
        <p14:creationId xmlns:p14="http://schemas.microsoft.com/office/powerpoint/2010/main" val="378911410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D70CFC0-624F-CF32-9135-CBE75397CDB0}"/>
              </a:ext>
            </a:extLst>
          </p:cNvPr>
          <p:cNvSpPr>
            <a:spLocks noGrp="1"/>
          </p:cNvSpPr>
          <p:nvPr>
            <p:ph type="title"/>
          </p:nvPr>
        </p:nvSpPr>
        <p:spPr/>
        <p:txBody>
          <a:bodyPr/>
          <a:lstStyle/>
          <a:p>
            <a:r>
              <a:rPr kumimoji="1" lang="en-US" altLang="ja-JP" b="1" dirty="0"/>
              <a:t>AIML</a:t>
            </a:r>
            <a:endParaRPr kumimoji="1" lang="ja-JP" altLang="en-US" b="1" dirty="0"/>
          </a:p>
        </p:txBody>
      </p:sp>
      <p:sp>
        <p:nvSpPr>
          <p:cNvPr id="3" name="コンテンツ プレースホルダー 2">
            <a:extLst>
              <a:ext uri="{FF2B5EF4-FFF2-40B4-BE49-F238E27FC236}">
                <a16:creationId xmlns:a16="http://schemas.microsoft.com/office/drawing/2014/main" id="{3A99FB44-17BF-8BF1-8707-9A000266BD96}"/>
              </a:ext>
            </a:extLst>
          </p:cNvPr>
          <p:cNvSpPr>
            <a:spLocks noGrp="1"/>
          </p:cNvSpPr>
          <p:nvPr>
            <p:ph idx="1"/>
          </p:nvPr>
        </p:nvSpPr>
        <p:spPr>
          <a:xfrm>
            <a:off x="544530" y="1825625"/>
            <a:ext cx="6777685" cy="4351338"/>
          </a:xfrm>
        </p:spPr>
        <p:txBody>
          <a:bodyPr/>
          <a:lstStyle/>
          <a:p>
            <a:pPr>
              <a:buFont typeface="Wingdings" panose="05000000000000000000" pitchFamily="2" charset="2"/>
              <a:buChar char="Ø"/>
            </a:pPr>
            <a:r>
              <a:rPr lang="en-US" altLang="ja-JP" sz="2000" i="0" dirty="0">
                <a:effectLst/>
              </a:rPr>
              <a:t>3GPP should expand the AIML scope with Standardized </a:t>
            </a:r>
            <a:r>
              <a:rPr lang="en-US" altLang="ja-JP" sz="2000" dirty="0"/>
              <a:t>D</a:t>
            </a:r>
            <a:r>
              <a:rPr lang="en-US" altLang="ja-JP" sz="2000" i="0" dirty="0">
                <a:effectLst/>
              </a:rPr>
              <a:t>ata </a:t>
            </a:r>
            <a:r>
              <a:rPr lang="en-US" altLang="ja-JP" sz="2000" dirty="0"/>
              <a:t>C</a:t>
            </a:r>
            <a:r>
              <a:rPr lang="en-US" altLang="ja-JP" sz="2000" i="0" dirty="0">
                <a:effectLst/>
              </a:rPr>
              <a:t>ollection </a:t>
            </a:r>
            <a:r>
              <a:rPr lang="en-US" altLang="ja-JP" sz="2000" dirty="0"/>
              <a:t>F</a:t>
            </a:r>
            <a:r>
              <a:rPr lang="en-US" altLang="ja-JP" sz="2000" i="0" dirty="0">
                <a:effectLst/>
              </a:rPr>
              <a:t>ramework, collaborative AIML with RAN &amp; Management domain, Standardized Model Management across domains and Use of AIML for Network Energy Savings</a:t>
            </a:r>
          </a:p>
          <a:p>
            <a:pPr marL="0" indent="0">
              <a:buNone/>
            </a:pPr>
            <a:r>
              <a:rPr lang="en-US" altLang="ja-JP" sz="2400" b="1" dirty="0"/>
              <a:t>Potential Key Issues</a:t>
            </a:r>
          </a:p>
          <a:p>
            <a:pPr lvl="1"/>
            <a:r>
              <a:rPr lang="en-US" altLang="ja-JP" b="1" dirty="0"/>
              <a:t>AIML for Network Energy Savings and Energy Efficiency</a:t>
            </a:r>
          </a:p>
          <a:p>
            <a:pPr lvl="1"/>
            <a:r>
              <a:rPr lang="en-US" altLang="ja-JP" b="1" dirty="0"/>
              <a:t>Enhanced 5G Core Support for AI</a:t>
            </a:r>
          </a:p>
          <a:p>
            <a:pPr lvl="1"/>
            <a:r>
              <a:rPr lang="en-US" altLang="ja-JP" b="1" dirty="0"/>
              <a:t>Enable 5GC</a:t>
            </a:r>
            <a:r>
              <a:rPr lang="en-US" altLang="ja-JP" b="1" i="0" dirty="0">
                <a:effectLst/>
              </a:rPr>
              <a:t> support for AI/ML Radio</a:t>
            </a:r>
          </a:p>
          <a:p>
            <a:pPr lvl="1"/>
            <a:r>
              <a:rPr lang="en-US" altLang="ja-JP" b="1" dirty="0"/>
              <a:t>Core &amp; </a:t>
            </a:r>
            <a:r>
              <a:rPr lang="en-US" altLang="ja-JP" b="1" i="0" dirty="0">
                <a:effectLst/>
              </a:rPr>
              <a:t>Management plane </a:t>
            </a:r>
            <a:r>
              <a:rPr lang="en-US" altLang="ja-JP" b="1" dirty="0"/>
              <a:t>A</a:t>
            </a:r>
            <a:r>
              <a:rPr lang="en-US" altLang="ja-JP" b="1" i="0" dirty="0">
                <a:effectLst/>
              </a:rPr>
              <a:t>nalytic exchange</a:t>
            </a:r>
            <a:endParaRPr lang="en-US" altLang="ja-JP" b="1" dirty="0"/>
          </a:p>
          <a:p>
            <a:pPr marL="1028700" lvl="1" indent="-571500">
              <a:buFontTx/>
              <a:buChar char="-"/>
            </a:pPr>
            <a:endParaRPr lang="en-US" altLang="ja-JP" sz="1600" b="0" i="0" dirty="0">
              <a:effectLst/>
            </a:endParaRPr>
          </a:p>
          <a:p>
            <a:pPr marL="1028700" lvl="1" indent="-571500">
              <a:buFontTx/>
              <a:buChar char="-"/>
            </a:pPr>
            <a:endParaRPr lang="en-US" altLang="ja-JP" sz="1600" dirty="0"/>
          </a:p>
          <a:p>
            <a:pPr marL="1028700" lvl="1" indent="-571500">
              <a:buFontTx/>
              <a:buChar char="-"/>
            </a:pPr>
            <a:endParaRPr lang="en-US" altLang="ja-JP" sz="2000" b="0" i="0" dirty="0">
              <a:effectLst/>
            </a:endParaRPr>
          </a:p>
          <a:p>
            <a:endParaRPr lang="en-US" altLang="ja-JP" b="0" i="0" dirty="0">
              <a:effectLst/>
            </a:endParaRPr>
          </a:p>
          <a:p>
            <a:endParaRPr kumimoji="1" lang="ja-JP" altLang="en-US" dirty="0"/>
          </a:p>
        </p:txBody>
      </p:sp>
      <p:pic>
        <p:nvPicPr>
          <p:cNvPr id="4" name="Picture 4">
            <a:extLst>
              <a:ext uri="{FF2B5EF4-FFF2-40B4-BE49-F238E27FC236}">
                <a16:creationId xmlns:a16="http://schemas.microsoft.com/office/drawing/2014/main" id="{CE487D9C-9617-C996-C53B-6BC8888C549B}"/>
              </a:ext>
            </a:extLst>
          </p:cNvPr>
          <p:cNvPicPr>
            <a:picLocks noChangeAspect="1"/>
          </p:cNvPicPr>
          <p:nvPr/>
        </p:nvPicPr>
        <p:blipFill>
          <a:blip r:embed="rId2"/>
          <a:stretch>
            <a:fillRect/>
          </a:stretch>
        </p:blipFill>
        <p:spPr>
          <a:xfrm>
            <a:off x="7322215" y="3164757"/>
            <a:ext cx="4698335" cy="2565409"/>
          </a:xfrm>
          <a:prstGeom prst="rect">
            <a:avLst/>
          </a:prstGeom>
        </p:spPr>
      </p:pic>
    </p:spTree>
    <p:extLst>
      <p:ext uri="{BB962C8B-B14F-4D97-AF65-F5344CB8AC3E}">
        <p14:creationId xmlns:p14="http://schemas.microsoft.com/office/powerpoint/2010/main" val="257027335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7059</TotalTime>
  <Words>1185</Words>
  <Application>Microsoft Office PowerPoint</Application>
  <PresentationFormat>ワイド画面</PresentationFormat>
  <Paragraphs>160</Paragraphs>
  <Slides>11</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11</vt:i4>
      </vt:variant>
    </vt:vector>
  </HeadingPairs>
  <TitlesOfParts>
    <vt:vector size="20" baseType="lpstr">
      <vt:lpstr>Arial </vt:lpstr>
      <vt:lpstr>Söhne</vt:lpstr>
      <vt:lpstr>Arial</vt:lpstr>
      <vt:lpstr>Calibri</vt:lpstr>
      <vt:lpstr>Calibri Light</vt:lpstr>
      <vt:lpstr>Helvetica</vt:lpstr>
      <vt:lpstr>Times New Roman</vt:lpstr>
      <vt:lpstr>Wingdings</vt:lpstr>
      <vt:lpstr>Office Theme</vt:lpstr>
      <vt:lpstr>Rakuten Mobile’s view on Release 19</vt:lpstr>
      <vt:lpstr>Outline</vt:lpstr>
      <vt:lpstr>Release 19 will be the final step  toward Beyond 5G/6G!</vt:lpstr>
      <vt:lpstr>Overall View on Rel-19 Content</vt:lpstr>
      <vt:lpstr>IAB/MBSR enhancement</vt:lpstr>
      <vt:lpstr>Enhancement across NTNs or TN&amp;NTN</vt:lpstr>
      <vt:lpstr> Sensing</vt:lpstr>
      <vt:lpstr> Metaverse</vt:lpstr>
      <vt:lpstr>AIML</vt:lpstr>
      <vt:lpstr>Energy Efficiency</vt:lpstr>
      <vt:lpstr>Rakuten Mobile Interested Features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Aoken r02</cp:lastModifiedBy>
  <cp:revision>621</cp:revision>
  <dcterms:created xsi:type="dcterms:W3CDTF">2010-02-05T13:52:04Z</dcterms:created>
  <dcterms:modified xsi:type="dcterms:W3CDTF">2023-06-02T09:56:20Z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